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7556500" cy="10693400"/>
  <p:notesSz cx="6858000" cy="9144000"/>
  <p:embeddedFontLst>
    <p:embeddedFont>
      <p:font typeface="Woodland" charset="1" panose="00000300000000000000"/>
      <p:regular r:id="rId16"/>
    </p:embeddedFont>
    <p:embeddedFont>
      <p:font typeface="Neue Montreal" charset="1" panose="00000400000000000000"/>
      <p:regular r:id="rId17"/>
    </p:embeddedFont>
    <p:embeddedFont>
      <p:font typeface="Neue Montreal Bold" charset="1" panose="000004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7104" y="1508937"/>
            <a:ext cx="7934209" cy="4347804"/>
            <a:chOff x="0" y="0"/>
            <a:chExt cx="10578945" cy="5797072"/>
          </a:xfrm>
        </p:grpSpPr>
        <p:pic>
          <p:nvPicPr>
            <p:cNvPr name="Picture 3" id="3" descr="a person is picking up coconuts from the ground"/>
            <p:cNvPicPr>
              <a:picLocks noChangeAspect="true"/>
            </p:cNvPicPr>
            <p:nvPr/>
          </p:nvPicPr>
          <p:blipFill>
            <a:blip r:embed="rId2"/>
            <a:srcRect l="0" t="10519" r="0" b="7129"/>
            <a:stretch>
              <a:fillRect/>
            </a:stretch>
          </p:blipFill>
          <p:spPr>
            <a:xfrm flipH="false" flipV="false">
              <a:off x="0" y="0"/>
              <a:ext cx="10578945" cy="5797072"/>
            </a:xfrm>
            <a:prstGeom prst="rect">
              <a:avLst/>
            </a:prstGeom>
          </p:spPr>
        </p:pic>
      </p:grpSp>
      <p:sp>
        <p:nvSpPr>
          <p:cNvPr name="TextBox 4" id="4"/>
          <p:cNvSpPr txBox="true"/>
          <p:nvPr/>
        </p:nvSpPr>
        <p:spPr>
          <a:xfrm rot="0">
            <a:off x="756000" y="6447291"/>
            <a:ext cx="5250149" cy="2561560"/>
          </a:xfrm>
          <a:prstGeom prst="rect">
            <a:avLst/>
          </a:prstGeom>
        </p:spPr>
        <p:txBody>
          <a:bodyPr anchor="t" rtlCol="false" tIns="0" lIns="0" bIns="0" rIns="0">
            <a:spAutoFit/>
          </a:bodyPr>
          <a:lstStyle/>
          <a:p>
            <a:pPr algn="l" marL="0" indent="0" lvl="1">
              <a:lnSpc>
                <a:spcPts val="9938"/>
              </a:lnSpc>
            </a:pPr>
            <a:r>
              <a:rPr lang="en-US" sz="9465" spc="-189" strike="noStrike" u="none">
                <a:solidFill>
                  <a:srgbClr val="002E6E"/>
                </a:solidFill>
                <a:latin typeface="Woodland"/>
                <a:ea typeface="Woodland"/>
                <a:cs typeface="Woodland"/>
                <a:sym typeface="Woodland"/>
              </a:rPr>
              <a:t>ESG</a:t>
            </a:r>
          </a:p>
          <a:p>
            <a:pPr algn="l">
              <a:lnSpc>
                <a:spcPts val="9938"/>
              </a:lnSpc>
            </a:pPr>
            <a:r>
              <a:rPr lang="en-US" sz="9465" spc="-189" strike="noStrike" u="none">
                <a:solidFill>
                  <a:srgbClr val="002E6E"/>
                </a:solidFill>
                <a:latin typeface="Woodland"/>
                <a:ea typeface="Woodland"/>
                <a:cs typeface="Woodland"/>
                <a:sym typeface="Woodland"/>
              </a:rPr>
              <a:t>REPORT</a:t>
            </a:r>
          </a:p>
        </p:txBody>
      </p:sp>
      <p:sp>
        <p:nvSpPr>
          <p:cNvPr name="TextBox 5" id="5"/>
          <p:cNvSpPr txBox="true"/>
          <p:nvPr/>
        </p:nvSpPr>
        <p:spPr>
          <a:xfrm rot="0">
            <a:off x="756000" y="8995894"/>
            <a:ext cx="4777402" cy="940106"/>
          </a:xfrm>
          <a:prstGeom prst="rect">
            <a:avLst/>
          </a:prstGeom>
        </p:spPr>
        <p:txBody>
          <a:bodyPr anchor="t" rtlCol="false" tIns="0" lIns="0" bIns="0" rIns="0">
            <a:spAutoFit/>
          </a:bodyPr>
          <a:lstStyle/>
          <a:p>
            <a:pPr algn="l">
              <a:lnSpc>
                <a:spcPts val="6968"/>
              </a:lnSpc>
            </a:pPr>
            <a:r>
              <a:rPr lang="en-US" sz="7413" spc="207" strike="noStrike" u="none">
                <a:solidFill>
                  <a:srgbClr val="002E6E"/>
                </a:solidFill>
                <a:latin typeface="Neue Montreal"/>
                <a:ea typeface="Neue Montreal"/>
                <a:cs typeface="Neue Montreal"/>
                <a:sym typeface="Neue Montreal"/>
              </a:rPr>
              <a:t>2030</a:t>
            </a:r>
          </a:p>
        </p:txBody>
      </p:sp>
      <p:sp>
        <p:nvSpPr>
          <p:cNvPr name="Freeform 6" id="6">
            <a:extLst>
              <a:ext uri="{C183D7F6-B498-43B3-948B-1728B52AA6E4}">
                <adec:decorative xmlns:adec="http://schemas.microsoft.com/office/drawing/2017/decorative" val="1"/>
              </a:ext>
            </a:extLst>
          </p:cNvPr>
          <p:cNvSpPr/>
          <p:nvPr/>
        </p:nvSpPr>
        <p:spPr>
          <a:xfrm flipH="false" flipV="false" rot="0">
            <a:off x="6184174" y="9084983"/>
            <a:ext cx="579896" cy="580952"/>
          </a:xfrm>
          <a:custGeom>
            <a:avLst/>
            <a:gdLst/>
            <a:ahLst/>
            <a:cxnLst/>
            <a:rect r="r" b="b" t="t" l="l"/>
            <a:pathLst>
              <a:path h="580952" w="579896">
                <a:moveTo>
                  <a:pt x="0" y="0"/>
                </a:moveTo>
                <a:lnTo>
                  <a:pt x="579896" y="0"/>
                </a:lnTo>
                <a:lnTo>
                  <a:pt x="579896" y="580953"/>
                </a:lnTo>
                <a:lnTo>
                  <a:pt x="0" y="58095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a:extLst>
              <a:ext uri="{C183D7F6-B498-43B3-948B-1728B52AA6E4}">
                <adec:decorative xmlns:adec="http://schemas.microsoft.com/office/drawing/2017/decorative" val="1"/>
              </a:ext>
            </a:extLst>
          </p:cNvPr>
          <p:cNvSpPr/>
          <p:nvPr/>
        </p:nvSpPr>
        <p:spPr>
          <a:xfrm flipH="false" flipV="false" rot="0">
            <a:off x="756000" y="760965"/>
            <a:ext cx="490305" cy="291509"/>
          </a:xfrm>
          <a:custGeom>
            <a:avLst/>
            <a:gdLst/>
            <a:ahLst/>
            <a:cxnLst/>
            <a:rect r="r" b="b" t="t" l="l"/>
            <a:pathLst>
              <a:path h="291509" w="490305">
                <a:moveTo>
                  <a:pt x="0" y="0"/>
                </a:moveTo>
                <a:lnTo>
                  <a:pt x="490305" y="0"/>
                </a:lnTo>
                <a:lnTo>
                  <a:pt x="490305" y="291509"/>
                </a:lnTo>
                <a:lnTo>
                  <a:pt x="0" y="29150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8" id="8"/>
          <p:cNvSpPr txBox="true"/>
          <p:nvPr/>
        </p:nvSpPr>
        <p:spPr>
          <a:xfrm rot="0">
            <a:off x="1487613" y="818115"/>
            <a:ext cx="2790717" cy="285496"/>
          </a:xfrm>
          <a:prstGeom prst="rect">
            <a:avLst/>
          </a:prstGeom>
        </p:spPr>
        <p:txBody>
          <a:bodyPr anchor="t" rtlCol="false" tIns="0" lIns="0" bIns="0" rIns="0">
            <a:spAutoFit/>
          </a:bodyPr>
          <a:lstStyle/>
          <a:p>
            <a:pPr algn="l" marL="0" indent="0" lvl="1">
              <a:lnSpc>
                <a:spcPts val="2162"/>
              </a:lnSpc>
              <a:spcBef>
                <a:spcPct val="0"/>
              </a:spcBef>
            </a:pPr>
            <a:r>
              <a:rPr lang="en-US" sz="2300" spc="-46" strike="noStrike" u="none">
                <a:solidFill>
                  <a:srgbClr val="002E6E"/>
                </a:solidFill>
                <a:latin typeface="Neue Montreal"/>
                <a:ea typeface="Neue Montreal"/>
                <a:cs typeface="Neue Montreal"/>
                <a:sym typeface="Neue Montreal"/>
              </a:rPr>
              <a:t>YOUR LOGO HERE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a:extLst>
              <a:ext uri="{C183D7F6-B498-43B3-948B-1728B52AA6E4}">
                <adec:decorative xmlns:adec="http://schemas.microsoft.com/office/drawing/2017/decorative" val="1"/>
              </a:ext>
            </a:extLst>
          </p:cNvPr>
          <p:cNvSpPr/>
          <p:nvPr/>
        </p:nvSpPr>
        <p:spPr>
          <a:xfrm flipV="true">
            <a:off x="756000" y="2628053"/>
            <a:ext cx="6048000" cy="0"/>
          </a:xfrm>
          <a:prstGeom prst="line">
            <a:avLst/>
          </a:prstGeom>
          <a:ln cap="flat" w="9525">
            <a:solidFill>
              <a:srgbClr val="002E6E"/>
            </a:solidFill>
            <a:prstDash val="solid"/>
            <a:headEnd type="none" len="sm" w="sm"/>
            <a:tailEnd type="none" len="sm" w="sm"/>
          </a:ln>
        </p:spPr>
      </p:sp>
      <p:grpSp>
        <p:nvGrpSpPr>
          <p:cNvPr name="Group 3" id="3"/>
          <p:cNvGrpSpPr/>
          <p:nvPr/>
        </p:nvGrpSpPr>
        <p:grpSpPr>
          <a:xfrm rot="0">
            <a:off x="756000" y="3061441"/>
            <a:ext cx="6048000" cy="6874559"/>
            <a:chOff x="0" y="0"/>
            <a:chExt cx="812800" cy="923883"/>
          </a:xfrm>
        </p:grpSpPr>
        <p:sp>
          <p:nvSpPr>
            <p:cNvPr name="Freeform 4" id="4">
              <a:extLst>
                <a:ext uri="{C183D7F6-B498-43B3-948B-1728B52AA6E4}">
                  <adec:decorative xmlns:adec="http://schemas.microsoft.com/office/drawing/2017/decorative" val="1"/>
                </a:ext>
              </a:extLst>
            </p:cNvPr>
            <p:cNvSpPr/>
            <p:nvPr/>
          </p:nvSpPr>
          <p:spPr>
            <a:xfrm flipH="false" flipV="false" rot="0">
              <a:off x="0" y="0"/>
              <a:ext cx="812800" cy="923883"/>
            </a:xfrm>
            <a:custGeom>
              <a:avLst/>
              <a:gdLst/>
              <a:ahLst/>
              <a:cxnLst/>
              <a:rect r="r" b="b" t="t" l="l"/>
              <a:pathLst>
                <a:path h="923883" w="812800">
                  <a:moveTo>
                    <a:pt x="0" y="0"/>
                  </a:moveTo>
                  <a:lnTo>
                    <a:pt x="812800" y="0"/>
                  </a:lnTo>
                  <a:lnTo>
                    <a:pt x="812800" y="923883"/>
                  </a:lnTo>
                  <a:lnTo>
                    <a:pt x="0" y="923883"/>
                  </a:lnTo>
                  <a:close/>
                </a:path>
              </a:pathLst>
            </a:custGeom>
            <a:blipFill>
              <a:blip r:embed="rId2"/>
              <a:stretch>
                <a:fillRect l="0" t="-17075" r="0" b="-15137"/>
              </a:stretch>
            </a:blipFill>
          </p:spPr>
        </p:sp>
      </p:grpSp>
      <p:sp>
        <p:nvSpPr>
          <p:cNvPr name="TextBox 5" id="5"/>
          <p:cNvSpPr txBox="true"/>
          <p:nvPr/>
        </p:nvSpPr>
        <p:spPr>
          <a:xfrm rot="0">
            <a:off x="756000" y="803625"/>
            <a:ext cx="2482815" cy="666656"/>
          </a:xfrm>
          <a:prstGeom prst="rect">
            <a:avLst/>
          </a:prstGeom>
        </p:spPr>
        <p:txBody>
          <a:bodyPr anchor="t" rtlCol="false" tIns="0" lIns="0" bIns="0" rIns="0">
            <a:spAutoFit/>
          </a:bodyPr>
          <a:lstStyle/>
          <a:p>
            <a:pPr algn="l" marL="0" indent="0" lvl="1">
              <a:lnSpc>
                <a:spcPts val="5192"/>
              </a:lnSpc>
              <a:spcBef>
                <a:spcPct val="0"/>
              </a:spcBef>
            </a:pPr>
            <a:r>
              <a:rPr lang="en-US" sz="4720" i="true" spc="-94" strike="noStrike" u="none">
                <a:solidFill>
                  <a:srgbClr val="002E6E"/>
                </a:solidFill>
                <a:latin typeface="Woodland"/>
                <a:ea typeface="Woodland"/>
                <a:cs typeface="Woodland"/>
                <a:sym typeface="Woodland"/>
              </a:rPr>
              <a:t>Contact</a:t>
            </a:r>
          </a:p>
        </p:txBody>
      </p:sp>
      <p:sp>
        <p:nvSpPr>
          <p:cNvPr name="TextBox 6" id="6"/>
          <p:cNvSpPr txBox="true"/>
          <p:nvPr/>
        </p:nvSpPr>
        <p:spPr>
          <a:xfrm rot="0">
            <a:off x="3982095" y="732188"/>
            <a:ext cx="2821905" cy="1464945"/>
          </a:xfrm>
          <a:prstGeom prst="rect">
            <a:avLst/>
          </a:prstGeom>
        </p:spPr>
        <p:txBody>
          <a:bodyPr anchor="t" rtlCol="false" tIns="0" lIns="0" bIns="0" rIns="0">
            <a:spAutoFit/>
          </a:bodyPr>
          <a:lstStyle/>
          <a:p>
            <a:pPr algn="l">
              <a:lnSpc>
                <a:spcPts val="1679"/>
              </a:lnSpc>
            </a:pPr>
            <a:r>
              <a:rPr lang="en-US" sz="1200" b="true">
                <a:solidFill>
                  <a:srgbClr val="002E6E"/>
                </a:solidFill>
                <a:latin typeface="Neue Montreal Bold"/>
                <a:ea typeface="Neue Montreal Bold"/>
                <a:cs typeface="Neue Montreal Bold"/>
                <a:sym typeface="Neue Montreal Bold"/>
              </a:rPr>
              <a:t>Your Company Name Here</a:t>
            </a:r>
          </a:p>
          <a:p>
            <a:pPr algn="l">
              <a:lnSpc>
                <a:spcPts val="1679"/>
              </a:lnSpc>
            </a:pPr>
            <a:r>
              <a:rPr lang="en-US" sz="1200">
                <a:solidFill>
                  <a:srgbClr val="002E6E"/>
                </a:solidFill>
                <a:latin typeface="Neue Montreal"/>
                <a:ea typeface="Neue Montreal"/>
                <a:cs typeface="Neue Montreal"/>
                <a:sym typeface="Neue Montreal"/>
              </a:rPr>
              <a:t>123 Anywhere St., Any City, ST 12345</a:t>
            </a:r>
          </a:p>
          <a:p>
            <a:pPr algn="l">
              <a:lnSpc>
                <a:spcPts val="1679"/>
              </a:lnSpc>
            </a:pPr>
            <a:r>
              <a:rPr lang="en-US" sz="1200">
                <a:solidFill>
                  <a:srgbClr val="002E6E"/>
                </a:solidFill>
                <a:latin typeface="Neue Montreal"/>
                <a:ea typeface="Neue Montreal"/>
                <a:cs typeface="Neue Montreal"/>
                <a:sym typeface="Neue Montreal"/>
              </a:rPr>
              <a:t>123-456-7890</a:t>
            </a:r>
          </a:p>
          <a:p>
            <a:pPr algn="l">
              <a:lnSpc>
                <a:spcPts val="1679"/>
              </a:lnSpc>
            </a:pPr>
          </a:p>
          <a:p>
            <a:pPr algn="l">
              <a:lnSpc>
                <a:spcPts val="1679"/>
              </a:lnSpc>
            </a:pPr>
            <a:r>
              <a:rPr lang="en-US" sz="1200">
                <a:solidFill>
                  <a:srgbClr val="002E6E"/>
                </a:solidFill>
                <a:latin typeface="Neue Montreal"/>
                <a:ea typeface="Neue Montreal"/>
                <a:cs typeface="Neue Montreal"/>
                <a:sym typeface="Neue Montreal"/>
              </a:rPr>
              <a:t>www.reallygreatsite.com</a:t>
            </a:r>
          </a:p>
          <a:p>
            <a:pPr algn="l">
              <a:lnSpc>
                <a:spcPts val="1679"/>
              </a:lnSpc>
            </a:pPr>
            <a:r>
              <a:rPr lang="en-US" sz="1200">
                <a:solidFill>
                  <a:srgbClr val="002E6E"/>
                </a:solidFill>
                <a:latin typeface="Neue Montreal"/>
                <a:ea typeface="Neue Montreal"/>
                <a:cs typeface="Neue Montreal"/>
                <a:sym typeface="Neue Montreal"/>
              </a:rPr>
              <a:t>hello@reallygreatsite.com</a:t>
            </a:r>
          </a:p>
          <a:p>
            <a:pPr algn="l">
              <a:lnSpc>
                <a:spcPts val="1679"/>
              </a:lnSpc>
              <a:spcBef>
                <a:spcPct val="0"/>
              </a:spcBef>
            </a:pPr>
            <a:r>
              <a:rPr lang="en-US" sz="1200">
                <a:solidFill>
                  <a:srgbClr val="002E6E"/>
                </a:solidFill>
                <a:latin typeface="Neue Montreal"/>
                <a:ea typeface="Neue Montreal"/>
                <a:cs typeface="Neue Montreal"/>
                <a:sym typeface="Neue Montreal"/>
              </a:rPr>
              <a:t>@reallygreatsite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a:extLst>
              <a:ext uri="{C183D7F6-B498-43B3-948B-1728B52AA6E4}">
                <adec:decorative xmlns:adec="http://schemas.microsoft.com/office/drawing/2017/decorative" val="1"/>
              </a:ext>
            </a:extLst>
          </p:cNvPr>
          <p:cNvSpPr/>
          <p:nvPr/>
        </p:nvSpPr>
        <p:spPr>
          <a:xfrm flipV="true">
            <a:off x="756000" y="5481978"/>
            <a:ext cx="6048000" cy="0"/>
          </a:xfrm>
          <a:prstGeom prst="line">
            <a:avLst/>
          </a:prstGeom>
          <a:ln cap="flat" w="9525">
            <a:solidFill>
              <a:srgbClr val="002E6E"/>
            </a:solidFill>
            <a:prstDash val="solid"/>
            <a:headEnd type="none" len="sm" w="sm"/>
            <a:tailEnd type="none" len="sm" w="sm"/>
          </a:ln>
        </p:spPr>
      </p:sp>
      <p:grpSp>
        <p:nvGrpSpPr>
          <p:cNvPr name="Group 3" id="3"/>
          <p:cNvGrpSpPr/>
          <p:nvPr/>
        </p:nvGrpSpPr>
        <p:grpSpPr>
          <a:xfrm rot="0">
            <a:off x="4284377" y="5839165"/>
            <a:ext cx="2519623" cy="3741420"/>
            <a:chOff x="0" y="0"/>
            <a:chExt cx="812800" cy="1206937"/>
          </a:xfrm>
        </p:grpSpPr>
        <p:sp>
          <p:nvSpPr>
            <p:cNvPr name="Freeform 4" id="4" descr="a person is walking through a field of green plants"/>
            <p:cNvSpPr/>
            <p:nvPr/>
          </p:nvSpPr>
          <p:spPr>
            <a:xfrm flipH="false" flipV="false" rot="0">
              <a:off x="0" y="0"/>
              <a:ext cx="812800" cy="1206937"/>
            </a:xfrm>
            <a:custGeom>
              <a:avLst/>
              <a:gdLst/>
              <a:ahLst/>
              <a:cxnLst/>
              <a:rect r="r" b="b" t="t" l="l"/>
              <a:pathLst>
                <a:path h="1206937" w="812800">
                  <a:moveTo>
                    <a:pt x="0" y="0"/>
                  </a:moveTo>
                  <a:lnTo>
                    <a:pt x="812800" y="0"/>
                  </a:lnTo>
                  <a:lnTo>
                    <a:pt x="812800" y="1206937"/>
                  </a:lnTo>
                  <a:lnTo>
                    <a:pt x="0" y="1206937"/>
                  </a:lnTo>
                  <a:close/>
                </a:path>
              </a:pathLst>
            </a:custGeom>
            <a:blipFill>
              <a:blip r:embed="rId2"/>
              <a:stretch>
                <a:fillRect l="-72537" t="0" r="-50757" b="0"/>
              </a:stretch>
            </a:blipFill>
          </p:spPr>
        </p:sp>
      </p:grpSp>
      <p:sp>
        <p:nvSpPr>
          <p:cNvPr name="Freeform 5" id="5">
            <a:extLst>
              <a:ext uri="{C183D7F6-B498-43B3-948B-1728B52AA6E4}">
                <adec:decorative xmlns:adec="http://schemas.microsoft.com/office/drawing/2017/decorative" val="1"/>
              </a:ext>
            </a:extLst>
          </p:cNvPr>
          <p:cNvSpPr/>
          <p:nvPr/>
        </p:nvSpPr>
        <p:spPr>
          <a:xfrm flipH="false" flipV="false" rot="0">
            <a:off x="6224104" y="756000"/>
            <a:ext cx="579896" cy="580952"/>
          </a:xfrm>
          <a:custGeom>
            <a:avLst/>
            <a:gdLst/>
            <a:ahLst/>
            <a:cxnLst/>
            <a:rect r="r" b="b" t="t" l="l"/>
            <a:pathLst>
              <a:path h="580952" w="579896">
                <a:moveTo>
                  <a:pt x="0" y="0"/>
                </a:moveTo>
                <a:lnTo>
                  <a:pt x="579896" y="0"/>
                </a:lnTo>
                <a:lnTo>
                  <a:pt x="579896" y="580952"/>
                </a:lnTo>
                <a:lnTo>
                  <a:pt x="0" y="5809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756000" y="870300"/>
            <a:ext cx="4542051" cy="591937"/>
          </a:xfrm>
          <a:prstGeom prst="rect">
            <a:avLst/>
          </a:prstGeom>
        </p:spPr>
        <p:txBody>
          <a:bodyPr anchor="t" rtlCol="false" tIns="0" lIns="0" bIns="0" rIns="0">
            <a:spAutoFit/>
          </a:bodyPr>
          <a:lstStyle/>
          <a:p>
            <a:pPr algn="l" marL="0" indent="0" lvl="1">
              <a:lnSpc>
                <a:spcPts val="4370"/>
              </a:lnSpc>
              <a:spcBef>
                <a:spcPct val="0"/>
              </a:spcBef>
            </a:pPr>
            <a:r>
              <a:rPr lang="en-US" sz="4649" spc="-92" strike="noStrike" u="none">
                <a:solidFill>
                  <a:srgbClr val="002E6E"/>
                </a:solidFill>
                <a:latin typeface="Neue Montreal"/>
                <a:ea typeface="Neue Montreal"/>
                <a:cs typeface="Neue Montreal"/>
                <a:sym typeface="Neue Montreal"/>
              </a:rPr>
              <a:t>FOREWORD</a:t>
            </a:r>
          </a:p>
        </p:txBody>
      </p:sp>
      <p:sp>
        <p:nvSpPr>
          <p:cNvPr name="TextBox 7" id="7"/>
          <p:cNvSpPr txBox="true"/>
          <p:nvPr/>
        </p:nvSpPr>
        <p:spPr>
          <a:xfrm rot="0">
            <a:off x="756000" y="2455885"/>
            <a:ext cx="6048000" cy="2668905"/>
          </a:xfrm>
          <a:prstGeom prst="rect">
            <a:avLst/>
          </a:prstGeom>
        </p:spPr>
        <p:txBody>
          <a:bodyPr anchor="t" rtlCol="false" tIns="0" lIns="0" bIns="0" rIns="0">
            <a:spAutoFit/>
          </a:bodyPr>
          <a:lstStyle/>
          <a:p>
            <a:pPr algn="l" marL="0" indent="0" lvl="1">
              <a:lnSpc>
                <a:spcPts val="5250"/>
              </a:lnSpc>
            </a:pPr>
            <a:r>
              <a:rPr lang="en-US" sz="4200" spc="-84" strike="noStrike" u="none">
                <a:solidFill>
                  <a:srgbClr val="002E6E"/>
                </a:solidFill>
                <a:latin typeface="Woodland"/>
                <a:ea typeface="Woodland"/>
                <a:cs typeface="Woodland"/>
                <a:sym typeface="Woodland"/>
              </a:rPr>
              <a:t>ADD A PULL QUOTE FROM THE MESSAGE TO HIGHLIGHT AN IMPORTANT IDEA</a:t>
            </a:r>
          </a:p>
        </p:txBody>
      </p:sp>
      <p:sp>
        <p:nvSpPr>
          <p:cNvPr name="TextBox 8" id="8"/>
          <p:cNvSpPr txBox="true"/>
          <p:nvPr/>
        </p:nvSpPr>
        <p:spPr>
          <a:xfrm rot="0">
            <a:off x="1266715" y="9907425"/>
            <a:ext cx="2277106" cy="207645"/>
          </a:xfrm>
          <a:prstGeom prst="rect">
            <a:avLst/>
          </a:prstGeom>
        </p:spPr>
        <p:txBody>
          <a:bodyPr anchor="t" rtlCol="false" tIns="0" lIns="0" bIns="0" rIns="0">
            <a:spAutoFit/>
          </a:bodyPr>
          <a:lstStyle/>
          <a:p>
            <a:pPr algn="l">
              <a:lnSpc>
                <a:spcPts val="1679"/>
              </a:lnSpc>
              <a:spcBef>
                <a:spcPct val="0"/>
              </a:spcBef>
            </a:pPr>
            <a:r>
              <a:rPr lang="en-US" sz="1200">
                <a:solidFill>
                  <a:srgbClr val="002E6E"/>
                </a:solidFill>
                <a:latin typeface="Neue Montreal"/>
                <a:ea typeface="Neue Montreal"/>
                <a:cs typeface="Neue Montreal"/>
                <a:sym typeface="Neue Montreal"/>
              </a:rPr>
              <a:t>• ESG Report 2030</a:t>
            </a:r>
          </a:p>
        </p:txBody>
      </p:sp>
      <p:sp>
        <p:nvSpPr>
          <p:cNvPr name="TextBox 9" id="9"/>
          <p:cNvSpPr txBox="true"/>
          <p:nvPr/>
        </p:nvSpPr>
        <p:spPr>
          <a:xfrm rot="0">
            <a:off x="756000" y="5810590"/>
            <a:ext cx="3151067" cy="3769995"/>
          </a:xfrm>
          <a:prstGeom prst="rect">
            <a:avLst/>
          </a:prstGeom>
        </p:spPr>
        <p:txBody>
          <a:bodyPr anchor="t" rtlCol="false" tIns="0" lIns="0" bIns="0" rIns="0">
            <a:spAutoFit/>
          </a:bodyPr>
          <a:lstStyle/>
          <a:p>
            <a:pPr algn="just">
              <a:lnSpc>
                <a:spcPts val="1679"/>
              </a:lnSpc>
            </a:pPr>
            <a:r>
              <a:rPr lang="en-US" sz="1200">
                <a:solidFill>
                  <a:srgbClr val="002E6E"/>
                </a:solidFill>
                <a:latin typeface="Neue Montreal"/>
                <a:ea typeface="Neue Montreal"/>
                <a:cs typeface="Neue Montreal"/>
                <a:sym typeface="Neue Montreal"/>
              </a:rPr>
              <a:t>This section is an opportunity to demonstrate how top management perceives and values your company’s commitment to environmental, social, and governance (ESG) principles. </a:t>
            </a:r>
          </a:p>
          <a:p>
            <a:pPr algn="just">
              <a:lnSpc>
                <a:spcPts val="1679"/>
              </a:lnSpc>
            </a:pPr>
          </a:p>
          <a:p>
            <a:pPr algn="just">
              <a:lnSpc>
                <a:spcPts val="1679"/>
              </a:lnSpc>
            </a:pPr>
            <a:r>
              <a:rPr lang="en-US" sz="1200">
                <a:solidFill>
                  <a:srgbClr val="002E6E"/>
                </a:solidFill>
                <a:latin typeface="Neue Montreal"/>
                <a:ea typeface="Neue Montreal"/>
                <a:cs typeface="Neue Montreal"/>
                <a:sym typeface="Neue Montreal"/>
              </a:rPr>
              <a:t>An authentic, sincere and mission-driven statement from the chair, CEO or president signals commitment and sets the tone for the rest of the report. It can include an overview of the vision, direction and strategy the organization has in place to ensure adherence to global standards in ESG.</a:t>
            </a:r>
          </a:p>
          <a:p>
            <a:pPr algn="just">
              <a:lnSpc>
                <a:spcPts val="1679"/>
              </a:lnSpc>
            </a:pPr>
          </a:p>
          <a:p>
            <a:pPr algn="just">
              <a:lnSpc>
                <a:spcPts val="1679"/>
              </a:lnSpc>
              <a:spcBef>
                <a:spcPct val="0"/>
              </a:spcBef>
            </a:pPr>
            <a:r>
              <a:rPr lang="en-US" sz="1200">
                <a:solidFill>
                  <a:srgbClr val="002E6E"/>
                </a:solidFill>
                <a:latin typeface="Neue Montreal"/>
                <a:ea typeface="Neue Montreal"/>
                <a:cs typeface="Neue Montreal"/>
                <a:sym typeface="Neue Montreal"/>
              </a:rPr>
              <a:t>This message demonstrates the organization's understanding of its impact and responsibility to people and the planet. Importantly, it also builds the audience's trust and confidence in the organization.</a:t>
            </a:r>
          </a:p>
        </p:txBody>
      </p:sp>
      <p:sp>
        <p:nvSpPr>
          <p:cNvPr name="TextBox 10" id="10"/>
          <p:cNvSpPr txBox="true"/>
          <p:nvPr/>
        </p:nvSpPr>
        <p:spPr>
          <a:xfrm rot="0">
            <a:off x="756000" y="99074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2E6E"/>
                </a:solidFill>
                <a:latin typeface="Neue Montreal"/>
                <a:ea typeface="Neue Montreal"/>
                <a:cs typeface="Neue Montreal"/>
                <a:sym typeface="Neue Montreal"/>
              </a:rPr>
              <a:t>Page 2</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756000" y="5435114"/>
          <a:ext cx="6028950" cy="4145471"/>
        </p:xfrm>
        <a:graphic>
          <a:graphicData uri="http://schemas.openxmlformats.org/drawingml/2006/table">
            <a:tbl>
              <a:tblPr/>
              <a:tblGrid>
                <a:gridCol w="5086460"/>
                <a:gridCol w="942490"/>
              </a:tblGrid>
              <a:tr h="690912">
                <a:tc>
                  <a:txBody>
                    <a:bodyPr anchor="t" rtlCol="false"/>
                    <a:lstStyle/>
                    <a:p>
                      <a:pPr algn="l">
                        <a:lnSpc>
                          <a:spcPts val="2799"/>
                        </a:lnSpc>
                        <a:defRPr/>
                      </a:pPr>
                      <a:r>
                        <a:rPr lang="en-US" sz="1999">
                          <a:solidFill>
                            <a:srgbClr val="002E6E"/>
                          </a:solidFill>
                          <a:latin typeface="Neue Montreal"/>
                          <a:ea typeface="Neue Montreal"/>
                          <a:cs typeface="Neue Montreal"/>
                          <a:sym typeface="Neue Montreal"/>
                        </a:rPr>
                        <a:t>Introduction</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2799"/>
                        </a:lnSpc>
                        <a:defRPr/>
                      </a:pPr>
                      <a:r>
                        <a:rPr lang="en-US" sz="1999">
                          <a:solidFill>
                            <a:srgbClr val="002E6E"/>
                          </a:solidFill>
                          <a:latin typeface="Neue Montreal"/>
                          <a:ea typeface="Neue Montreal"/>
                          <a:cs typeface="Neue Montreal"/>
                          <a:sym typeface="Neue Montreal"/>
                        </a:rPr>
                        <a:t>04</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r h="690912">
                <a:tc>
                  <a:txBody>
                    <a:bodyPr anchor="t" rtlCol="false"/>
                    <a:lstStyle/>
                    <a:p>
                      <a:pPr algn="l">
                        <a:lnSpc>
                          <a:spcPts val="2799"/>
                        </a:lnSpc>
                        <a:defRPr/>
                      </a:pPr>
                      <a:r>
                        <a:rPr lang="en-US" sz="1999">
                          <a:solidFill>
                            <a:srgbClr val="002E6E"/>
                          </a:solidFill>
                          <a:latin typeface="Neue Montreal"/>
                          <a:ea typeface="Neue Montreal"/>
                          <a:cs typeface="Neue Montreal"/>
                          <a:sym typeface="Neue Montreal"/>
                        </a:rPr>
                        <a:t>Overview</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2799"/>
                        </a:lnSpc>
                        <a:defRPr/>
                      </a:pPr>
                      <a:r>
                        <a:rPr lang="en-US" sz="1999">
                          <a:solidFill>
                            <a:srgbClr val="002E6E"/>
                          </a:solidFill>
                          <a:latin typeface="Neue Montreal"/>
                          <a:ea typeface="Neue Montreal"/>
                          <a:cs typeface="Neue Montreal"/>
                          <a:sym typeface="Neue Montreal"/>
                        </a:rPr>
                        <a:t>05</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r h="690912">
                <a:tc>
                  <a:txBody>
                    <a:bodyPr anchor="t" rtlCol="false"/>
                    <a:lstStyle/>
                    <a:p>
                      <a:pPr algn="l">
                        <a:lnSpc>
                          <a:spcPts val="2799"/>
                        </a:lnSpc>
                        <a:defRPr/>
                      </a:pPr>
                      <a:r>
                        <a:rPr lang="en-US" sz="1999">
                          <a:solidFill>
                            <a:srgbClr val="002E6E"/>
                          </a:solidFill>
                          <a:latin typeface="Neue Montreal"/>
                          <a:ea typeface="Neue Montreal"/>
                          <a:cs typeface="Neue Montreal"/>
                          <a:sym typeface="Neue Montreal"/>
                        </a:rPr>
                        <a:t>Next section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2799"/>
                        </a:lnSpc>
                        <a:defRPr/>
                      </a:pPr>
                      <a:r>
                        <a:rPr lang="en-US" sz="1999">
                          <a:solidFill>
                            <a:srgbClr val="002E6E"/>
                          </a:solidFill>
                          <a:latin typeface="Neue Montreal"/>
                          <a:ea typeface="Neue Montreal"/>
                          <a:cs typeface="Neue Montreal"/>
                          <a:sym typeface="Neue Montreal"/>
                        </a:rPr>
                        <a:t>06</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r h="690912">
                <a:tc>
                  <a:txBody>
                    <a:bodyPr anchor="t" rtlCol="false"/>
                    <a:lstStyle/>
                    <a:p>
                      <a:pPr algn="l">
                        <a:lnSpc>
                          <a:spcPts val="2799"/>
                        </a:lnSpc>
                        <a:defRPr/>
                      </a:pPr>
                      <a:r>
                        <a:rPr lang="en-US" sz="1999">
                          <a:solidFill>
                            <a:srgbClr val="002E6E"/>
                          </a:solidFill>
                          <a:latin typeface="Neue Montreal"/>
                          <a:ea typeface="Neue Montreal"/>
                          <a:cs typeface="Neue Montreal"/>
                          <a:sym typeface="Neue Montreal"/>
                        </a:rPr>
                        <a:t>Next section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2799"/>
                        </a:lnSpc>
                        <a:defRPr/>
                      </a:pPr>
                      <a:r>
                        <a:rPr lang="en-US" sz="1999">
                          <a:solidFill>
                            <a:srgbClr val="002E6E"/>
                          </a:solidFill>
                          <a:latin typeface="Neue Montreal"/>
                          <a:ea typeface="Neue Montreal"/>
                          <a:cs typeface="Neue Montreal"/>
                          <a:sym typeface="Neue Montreal"/>
                        </a:rPr>
                        <a:t>07</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r h="690912">
                <a:tc>
                  <a:txBody>
                    <a:bodyPr anchor="t" rtlCol="false"/>
                    <a:lstStyle/>
                    <a:p>
                      <a:pPr algn="l">
                        <a:lnSpc>
                          <a:spcPts val="2799"/>
                        </a:lnSpc>
                        <a:defRPr/>
                      </a:pPr>
                      <a:r>
                        <a:rPr lang="en-US" sz="1999">
                          <a:solidFill>
                            <a:srgbClr val="002E6E"/>
                          </a:solidFill>
                          <a:latin typeface="Neue Montreal"/>
                          <a:ea typeface="Neue Montreal"/>
                          <a:cs typeface="Neue Montreal"/>
                          <a:sym typeface="Neue Montreal"/>
                        </a:rPr>
                        <a:t>Next section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2799"/>
                        </a:lnSpc>
                        <a:defRPr/>
                      </a:pPr>
                      <a:r>
                        <a:rPr lang="en-US" sz="1999">
                          <a:solidFill>
                            <a:srgbClr val="002E6E"/>
                          </a:solidFill>
                          <a:latin typeface="Neue Montreal"/>
                          <a:ea typeface="Neue Montreal"/>
                          <a:cs typeface="Neue Montreal"/>
                          <a:sym typeface="Neue Montreal"/>
                        </a:rPr>
                        <a:t>08</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r h="690912">
                <a:tc>
                  <a:txBody>
                    <a:bodyPr anchor="t" rtlCol="false"/>
                    <a:lstStyle/>
                    <a:p>
                      <a:pPr algn="l">
                        <a:lnSpc>
                          <a:spcPts val="2799"/>
                        </a:lnSpc>
                        <a:defRPr/>
                      </a:pPr>
                      <a:r>
                        <a:rPr lang="en-US" sz="1999">
                          <a:solidFill>
                            <a:srgbClr val="002E6E"/>
                          </a:solidFill>
                          <a:latin typeface="Neue Montreal"/>
                          <a:ea typeface="Neue Montreal"/>
                          <a:cs typeface="Neue Montreal"/>
                          <a:sym typeface="Neue Montreal"/>
                        </a:rPr>
                        <a:t>Next section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2799"/>
                        </a:lnSpc>
                        <a:defRPr/>
                      </a:pPr>
                      <a:r>
                        <a:rPr lang="en-US" sz="1999">
                          <a:solidFill>
                            <a:srgbClr val="002E6E"/>
                          </a:solidFill>
                          <a:latin typeface="Neue Montreal"/>
                          <a:ea typeface="Neue Montreal"/>
                          <a:cs typeface="Neue Montreal"/>
                          <a:sym typeface="Neue Montreal"/>
                        </a:rPr>
                        <a:t>09</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bl>
          </a:graphicData>
        </a:graphic>
      </p:graphicFrame>
      <p:grpSp>
        <p:nvGrpSpPr>
          <p:cNvPr name="Group 3" id="3"/>
          <p:cNvGrpSpPr/>
          <p:nvPr/>
        </p:nvGrpSpPr>
        <p:grpSpPr>
          <a:xfrm rot="0">
            <a:off x="756000" y="1806495"/>
            <a:ext cx="6048000" cy="3183686"/>
            <a:chOff x="0" y="0"/>
            <a:chExt cx="1544064" cy="812800"/>
          </a:xfrm>
        </p:grpSpPr>
        <p:sp>
          <p:nvSpPr>
            <p:cNvPr name="Freeform 4" id="4">
              <a:extLst>
                <a:ext uri="{C183D7F6-B498-43B3-948B-1728B52AA6E4}">
                  <adec:decorative xmlns:adec="http://schemas.microsoft.com/office/drawing/2017/decorative" val="1"/>
                </a:ext>
              </a:extLst>
            </p:cNvPr>
            <p:cNvSpPr/>
            <p:nvPr/>
          </p:nvSpPr>
          <p:spPr>
            <a:xfrm flipH="false" flipV="false" rot="0">
              <a:off x="0" y="0"/>
              <a:ext cx="1544064" cy="812800"/>
            </a:xfrm>
            <a:custGeom>
              <a:avLst/>
              <a:gdLst/>
              <a:ahLst/>
              <a:cxnLst/>
              <a:rect r="r" b="b" t="t" l="l"/>
              <a:pathLst>
                <a:path h="812800" w="1544064">
                  <a:moveTo>
                    <a:pt x="0" y="0"/>
                  </a:moveTo>
                  <a:lnTo>
                    <a:pt x="1544064" y="0"/>
                  </a:lnTo>
                  <a:lnTo>
                    <a:pt x="1544064" y="812800"/>
                  </a:lnTo>
                  <a:lnTo>
                    <a:pt x="0" y="812800"/>
                  </a:lnTo>
                  <a:close/>
                </a:path>
              </a:pathLst>
            </a:custGeom>
            <a:blipFill>
              <a:blip r:embed="rId2"/>
              <a:stretch>
                <a:fillRect l="0" t="-92833" r="0" b="-92833"/>
              </a:stretch>
            </a:blipFill>
          </p:spPr>
        </p:sp>
      </p:grpSp>
      <p:sp>
        <p:nvSpPr>
          <p:cNvPr name="TextBox 5" id="5"/>
          <p:cNvSpPr txBox="true"/>
          <p:nvPr/>
        </p:nvSpPr>
        <p:spPr>
          <a:xfrm rot="0">
            <a:off x="6347693" y="99074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2E6E"/>
                </a:solidFill>
                <a:latin typeface="Neue Montreal"/>
                <a:ea typeface="Neue Montreal"/>
                <a:cs typeface="Neue Montreal"/>
                <a:sym typeface="Neue Montreal"/>
              </a:rPr>
              <a:t>Page 3</a:t>
            </a:r>
          </a:p>
        </p:txBody>
      </p:sp>
      <p:sp>
        <p:nvSpPr>
          <p:cNvPr name="TextBox 6" id="6"/>
          <p:cNvSpPr txBox="true"/>
          <p:nvPr/>
        </p:nvSpPr>
        <p:spPr>
          <a:xfrm rot="0">
            <a:off x="4070587" y="9907425"/>
            <a:ext cx="2277106" cy="207645"/>
          </a:xfrm>
          <a:prstGeom prst="rect">
            <a:avLst/>
          </a:prstGeom>
        </p:spPr>
        <p:txBody>
          <a:bodyPr anchor="t" rtlCol="false" tIns="0" lIns="0" bIns="0" rIns="0">
            <a:spAutoFit/>
          </a:bodyPr>
          <a:lstStyle/>
          <a:p>
            <a:pPr algn="r">
              <a:lnSpc>
                <a:spcPts val="1679"/>
              </a:lnSpc>
              <a:spcBef>
                <a:spcPct val="0"/>
              </a:spcBef>
            </a:pPr>
            <a:r>
              <a:rPr lang="en-US" sz="1200">
                <a:solidFill>
                  <a:srgbClr val="002E6E"/>
                </a:solidFill>
                <a:latin typeface="Neue Montreal"/>
                <a:ea typeface="Neue Montreal"/>
                <a:cs typeface="Neue Montreal"/>
                <a:sym typeface="Neue Montreal"/>
              </a:rPr>
              <a:t>ESG Report 2030 • </a:t>
            </a:r>
          </a:p>
        </p:txBody>
      </p:sp>
      <p:sp>
        <p:nvSpPr>
          <p:cNvPr name="TextBox 7" id="7"/>
          <p:cNvSpPr txBox="true"/>
          <p:nvPr/>
        </p:nvSpPr>
        <p:spPr>
          <a:xfrm rot="0">
            <a:off x="756000" y="870300"/>
            <a:ext cx="2865445" cy="591602"/>
          </a:xfrm>
          <a:prstGeom prst="rect">
            <a:avLst/>
          </a:prstGeom>
        </p:spPr>
        <p:txBody>
          <a:bodyPr anchor="t" rtlCol="false" tIns="0" lIns="0" bIns="0" rIns="0">
            <a:spAutoFit/>
          </a:bodyPr>
          <a:lstStyle/>
          <a:p>
            <a:pPr algn="l" marL="0" indent="0" lvl="1">
              <a:lnSpc>
                <a:spcPts val="4368"/>
              </a:lnSpc>
              <a:spcBef>
                <a:spcPct val="0"/>
              </a:spcBef>
            </a:pPr>
            <a:r>
              <a:rPr lang="en-US" sz="4647" spc="-92">
                <a:solidFill>
                  <a:srgbClr val="002E6E"/>
                </a:solidFill>
                <a:latin typeface="Neue Montreal"/>
                <a:ea typeface="Neue Montreal"/>
                <a:cs typeface="Neue Montreal"/>
                <a:sym typeface="Neue Montreal"/>
              </a:rPr>
              <a:t>TABLE OF</a:t>
            </a:r>
          </a:p>
        </p:txBody>
      </p:sp>
      <p:sp>
        <p:nvSpPr>
          <p:cNvPr name="TextBox 8" id="8"/>
          <p:cNvSpPr txBox="true"/>
          <p:nvPr/>
        </p:nvSpPr>
        <p:spPr>
          <a:xfrm rot="0">
            <a:off x="3407979" y="822805"/>
            <a:ext cx="3396021" cy="680085"/>
          </a:xfrm>
          <a:prstGeom prst="rect">
            <a:avLst/>
          </a:prstGeom>
        </p:spPr>
        <p:txBody>
          <a:bodyPr anchor="t" rtlCol="false" tIns="0" lIns="0" bIns="0" rIns="0">
            <a:spAutoFit/>
          </a:bodyPr>
          <a:lstStyle/>
          <a:p>
            <a:pPr algn="l" marL="0" indent="0" lvl="1">
              <a:lnSpc>
                <a:spcPts val="5280"/>
              </a:lnSpc>
            </a:pPr>
            <a:r>
              <a:rPr lang="en-US" sz="4800" spc="-96">
                <a:solidFill>
                  <a:srgbClr val="002E6E"/>
                </a:solidFill>
                <a:latin typeface="Woodland"/>
                <a:ea typeface="Woodland"/>
                <a:cs typeface="Woodland"/>
                <a:sym typeface="Woodland"/>
              </a:rPr>
              <a:t>CONTENTS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907067" y="2632816"/>
            <a:ext cx="2896933" cy="6947472"/>
            <a:chOff x="0" y="0"/>
            <a:chExt cx="865554" cy="2075786"/>
          </a:xfrm>
        </p:grpSpPr>
        <p:sp>
          <p:nvSpPr>
            <p:cNvPr name="Freeform 3" id="3"/>
            <p:cNvSpPr/>
            <p:nvPr/>
          </p:nvSpPr>
          <p:spPr>
            <a:xfrm flipH="false" flipV="false" rot="0">
              <a:off x="0" y="0"/>
              <a:ext cx="865554" cy="2075786"/>
            </a:xfrm>
            <a:custGeom>
              <a:avLst/>
              <a:gdLst/>
              <a:ahLst/>
              <a:cxnLst/>
              <a:rect r="r" b="b" t="t" l="l"/>
              <a:pathLst>
                <a:path h="2075786" w="865554">
                  <a:moveTo>
                    <a:pt x="0" y="0"/>
                  </a:moveTo>
                  <a:lnTo>
                    <a:pt x="865554" y="0"/>
                  </a:lnTo>
                  <a:lnTo>
                    <a:pt x="865554" y="2075786"/>
                  </a:lnTo>
                  <a:lnTo>
                    <a:pt x="0" y="2075786"/>
                  </a:lnTo>
                  <a:close/>
                </a:path>
              </a:pathLst>
            </a:custGeom>
            <a:blipFill>
              <a:blip r:embed="rId2"/>
              <a:stretch>
                <a:fillRect l="-19899" t="0" r="-39581" b="0"/>
              </a:stretch>
            </a:blipFill>
          </p:spPr>
        </p:sp>
      </p:grpSp>
      <p:grpSp>
        <p:nvGrpSpPr>
          <p:cNvPr name="Group 4" id="4"/>
          <p:cNvGrpSpPr/>
          <p:nvPr/>
        </p:nvGrpSpPr>
        <p:grpSpPr>
          <a:xfrm rot="0">
            <a:off x="756000" y="5689070"/>
            <a:ext cx="2768814" cy="1883011"/>
            <a:chOff x="0" y="0"/>
            <a:chExt cx="943386" cy="641576"/>
          </a:xfrm>
        </p:grpSpPr>
        <p:sp>
          <p:nvSpPr>
            <p:cNvPr name="Freeform 5" id="5"/>
            <p:cNvSpPr/>
            <p:nvPr/>
          </p:nvSpPr>
          <p:spPr>
            <a:xfrm flipH="false" flipV="false" rot="0">
              <a:off x="0" y="0"/>
              <a:ext cx="943386" cy="641576"/>
            </a:xfrm>
            <a:custGeom>
              <a:avLst/>
              <a:gdLst/>
              <a:ahLst/>
              <a:cxnLst/>
              <a:rect r="r" b="b" t="t" l="l"/>
              <a:pathLst>
                <a:path h="641576" w="943386">
                  <a:moveTo>
                    <a:pt x="0" y="0"/>
                  </a:moveTo>
                  <a:lnTo>
                    <a:pt x="943386" y="0"/>
                  </a:lnTo>
                  <a:lnTo>
                    <a:pt x="943386" y="641576"/>
                  </a:lnTo>
                  <a:lnTo>
                    <a:pt x="0" y="641576"/>
                  </a:lnTo>
                  <a:close/>
                </a:path>
              </a:pathLst>
            </a:custGeom>
            <a:blipFill>
              <a:blip r:embed="rId3"/>
              <a:stretch>
                <a:fillRect l="-1133" t="0" r="-1133" b="0"/>
              </a:stretch>
            </a:blipFill>
          </p:spPr>
        </p:sp>
      </p:grpSp>
      <p:sp>
        <p:nvSpPr>
          <p:cNvPr name="TextBox 6" id="6"/>
          <p:cNvSpPr txBox="true"/>
          <p:nvPr/>
        </p:nvSpPr>
        <p:spPr>
          <a:xfrm rot="0">
            <a:off x="756000" y="870300"/>
            <a:ext cx="6048000" cy="591693"/>
          </a:xfrm>
          <a:prstGeom prst="rect">
            <a:avLst/>
          </a:prstGeom>
        </p:spPr>
        <p:txBody>
          <a:bodyPr anchor="t" rtlCol="false" tIns="0" lIns="0" bIns="0" rIns="0">
            <a:spAutoFit/>
          </a:bodyPr>
          <a:lstStyle/>
          <a:p>
            <a:pPr algn="l" marL="0" indent="0" lvl="1">
              <a:lnSpc>
                <a:spcPts val="4371"/>
              </a:lnSpc>
              <a:spcBef>
                <a:spcPct val="0"/>
              </a:spcBef>
            </a:pPr>
            <a:r>
              <a:rPr lang="en-US" sz="4650" spc="-93" strike="noStrike" u="none">
                <a:solidFill>
                  <a:srgbClr val="002E6E"/>
                </a:solidFill>
                <a:latin typeface="Neue Montreal"/>
                <a:ea typeface="Neue Montreal"/>
                <a:cs typeface="Neue Montreal"/>
                <a:sym typeface="Neue Montreal"/>
              </a:rPr>
              <a:t>INTRODUCTION</a:t>
            </a:r>
          </a:p>
        </p:txBody>
      </p:sp>
      <p:sp>
        <p:nvSpPr>
          <p:cNvPr name="Freeform 7" id="7">
            <a:extLst>
              <a:ext uri="{C183D7F6-B498-43B3-948B-1728B52AA6E4}">
                <adec:decorative xmlns:adec="http://schemas.microsoft.com/office/drawing/2017/decorative" val="1"/>
              </a:ext>
            </a:extLst>
          </p:cNvPr>
          <p:cNvSpPr/>
          <p:nvPr/>
        </p:nvSpPr>
        <p:spPr>
          <a:xfrm flipH="false" flipV="false" rot="0">
            <a:off x="6224104" y="756000"/>
            <a:ext cx="579896" cy="580952"/>
          </a:xfrm>
          <a:custGeom>
            <a:avLst/>
            <a:gdLst/>
            <a:ahLst/>
            <a:cxnLst/>
            <a:rect r="r" b="b" t="t" l="l"/>
            <a:pathLst>
              <a:path h="580952" w="579896">
                <a:moveTo>
                  <a:pt x="0" y="0"/>
                </a:moveTo>
                <a:lnTo>
                  <a:pt x="579896" y="0"/>
                </a:lnTo>
                <a:lnTo>
                  <a:pt x="579896" y="580952"/>
                </a:lnTo>
                <a:lnTo>
                  <a:pt x="0" y="5809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756000" y="9913960"/>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2E6E"/>
                </a:solidFill>
                <a:latin typeface="Neue Montreal"/>
                <a:ea typeface="Neue Montreal"/>
                <a:cs typeface="Neue Montreal"/>
                <a:sym typeface="Neue Montreal"/>
              </a:rPr>
              <a:t>Page 4</a:t>
            </a:r>
          </a:p>
        </p:txBody>
      </p:sp>
      <p:sp>
        <p:nvSpPr>
          <p:cNvPr name="TextBox 9" id="9"/>
          <p:cNvSpPr txBox="true"/>
          <p:nvPr/>
        </p:nvSpPr>
        <p:spPr>
          <a:xfrm rot="0">
            <a:off x="756000" y="2604241"/>
            <a:ext cx="2768814" cy="2722245"/>
          </a:xfrm>
          <a:prstGeom prst="rect">
            <a:avLst/>
          </a:prstGeom>
        </p:spPr>
        <p:txBody>
          <a:bodyPr anchor="t" rtlCol="false" tIns="0" lIns="0" bIns="0" rIns="0">
            <a:spAutoFit/>
          </a:bodyPr>
          <a:lstStyle/>
          <a:p>
            <a:pPr algn="just" marL="0" indent="0" lvl="0">
              <a:lnSpc>
                <a:spcPts val="1679"/>
              </a:lnSpc>
              <a:spcBef>
                <a:spcPct val="0"/>
              </a:spcBef>
            </a:pPr>
            <a:r>
              <a:rPr lang="en-US" sz="1200" strike="noStrike" u="none">
                <a:solidFill>
                  <a:srgbClr val="002E6E"/>
                </a:solidFill>
                <a:latin typeface="Neue Montreal"/>
                <a:ea typeface="Neue Montreal"/>
                <a:cs typeface="Neue Montreal"/>
                <a:sym typeface="Neue Montreal"/>
              </a:rPr>
              <a:t>In today’s business landscape, ESG reporting is an essential activity, not only because industry regulatory bodies require it but also because it ensures that a company’s principles and practices align with environmental, social, and governance principles worldwide. </a:t>
            </a:r>
          </a:p>
          <a:p>
            <a:pPr algn="just" marL="0" indent="0" lvl="0">
              <a:lnSpc>
                <a:spcPts val="1679"/>
              </a:lnSpc>
              <a:spcBef>
                <a:spcPct val="0"/>
              </a:spcBef>
            </a:pPr>
          </a:p>
          <a:p>
            <a:pPr algn="just" marL="0" indent="0" lvl="0">
              <a:lnSpc>
                <a:spcPts val="1679"/>
              </a:lnSpc>
              <a:spcBef>
                <a:spcPct val="0"/>
              </a:spcBef>
            </a:pPr>
            <a:r>
              <a:rPr lang="en-US" sz="1200" strike="noStrike" u="none">
                <a:solidFill>
                  <a:srgbClr val="002E6E"/>
                </a:solidFill>
                <a:latin typeface="Neue Montreal"/>
                <a:ea typeface="Neue Montreal"/>
                <a:cs typeface="Neue Montreal"/>
                <a:sym typeface="Neue Montreal"/>
              </a:rPr>
              <a:t>ESG reporting encourages accountability, transparency, big-picture thinking, and long-term planning, which ensures a company’s continued growth and sustainability in the changing economic climate. </a:t>
            </a:r>
          </a:p>
        </p:txBody>
      </p:sp>
      <p:sp>
        <p:nvSpPr>
          <p:cNvPr name="TextBox 10" id="10"/>
          <p:cNvSpPr txBox="true"/>
          <p:nvPr/>
        </p:nvSpPr>
        <p:spPr>
          <a:xfrm rot="0">
            <a:off x="756000" y="7906090"/>
            <a:ext cx="2768814" cy="1674495"/>
          </a:xfrm>
          <a:prstGeom prst="rect">
            <a:avLst/>
          </a:prstGeom>
        </p:spPr>
        <p:txBody>
          <a:bodyPr anchor="t" rtlCol="false" tIns="0" lIns="0" bIns="0" rIns="0">
            <a:spAutoFit/>
          </a:bodyPr>
          <a:lstStyle/>
          <a:p>
            <a:pPr algn="just" marL="0" indent="0" lvl="0">
              <a:lnSpc>
                <a:spcPts val="1679"/>
              </a:lnSpc>
              <a:spcBef>
                <a:spcPct val="0"/>
              </a:spcBef>
            </a:pPr>
            <a:r>
              <a:rPr lang="en-US" sz="1200" strike="noStrike" u="none">
                <a:solidFill>
                  <a:srgbClr val="002E6E"/>
                </a:solidFill>
                <a:latin typeface="Neue Montreal"/>
                <a:ea typeface="Neue Montreal"/>
                <a:cs typeface="Neue Montreal"/>
                <a:sym typeface="Neue Montreal"/>
              </a:rPr>
              <a:t>By focusing on environmental, social, governance, and economic factors, businesses can create strategies that ensure sustainability. Companies can reduce risk, strengthen relationships with stakeholders, and create a positive impact not just for themselves but also for their communities and the planet.</a:t>
            </a:r>
          </a:p>
        </p:txBody>
      </p:sp>
      <p:sp>
        <p:nvSpPr>
          <p:cNvPr name="TextBox 11" id="11"/>
          <p:cNvSpPr txBox="true"/>
          <p:nvPr/>
        </p:nvSpPr>
        <p:spPr>
          <a:xfrm rot="0">
            <a:off x="1266715" y="9907425"/>
            <a:ext cx="2277106" cy="207645"/>
          </a:xfrm>
          <a:prstGeom prst="rect">
            <a:avLst/>
          </a:prstGeom>
        </p:spPr>
        <p:txBody>
          <a:bodyPr anchor="t" rtlCol="false" tIns="0" lIns="0" bIns="0" rIns="0">
            <a:spAutoFit/>
          </a:bodyPr>
          <a:lstStyle/>
          <a:p>
            <a:pPr algn="l">
              <a:lnSpc>
                <a:spcPts val="1679"/>
              </a:lnSpc>
              <a:spcBef>
                <a:spcPct val="0"/>
              </a:spcBef>
            </a:pPr>
            <a:r>
              <a:rPr lang="en-US" sz="1200">
                <a:solidFill>
                  <a:srgbClr val="002E6E"/>
                </a:solidFill>
                <a:latin typeface="Neue Montreal"/>
                <a:ea typeface="Neue Montreal"/>
                <a:cs typeface="Neue Montreal"/>
                <a:sym typeface="Neue Montreal"/>
              </a:rPr>
              <a:t>• ESG Report 2030</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368975" y="99074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2E6E"/>
                </a:solidFill>
                <a:latin typeface="Neue Montreal"/>
                <a:ea typeface="Neue Montreal"/>
                <a:cs typeface="Neue Montreal"/>
                <a:sym typeface="Neue Montreal"/>
              </a:rPr>
              <a:t>Page 5</a:t>
            </a:r>
          </a:p>
        </p:txBody>
      </p:sp>
      <p:sp>
        <p:nvSpPr>
          <p:cNvPr name="TextBox 3" id="3"/>
          <p:cNvSpPr txBox="true"/>
          <p:nvPr/>
        </p:nvSpPr>
        <p:spPr>
          <a:xfrm rot="0">
            <a:off x="756000" y="6291547"/>
            <a:ext cx="4435979" cy="626745"/>
          </a:xfrm>
          <a:prstGeom prst="rect">
            <a:avLst/>
          </a:prstGeom>
        </p:spPr>
        <p:txBody>
          <a:bodyPr anchor="t" rtlCol="false" tIns="0" lIns="0" bIns="0" rIns="0">
            <a:spAutoFit/>
          </a:bodyPr>
          <a:lstStyle/>
          <a:p>
            <a:pPr algn="l">
              <a:lnSpc>
                <a:spcPts val="1679"/>
              </a:lnSpc>
              <a:spcBef>
                <a:spcPct val="0"/>
              </a:spcBef>
            </a:pPr>
            <a:r>
              <a:rPr lang="en-US" sz="1200">
                <a:solidFill>
                  <a:srgbClr val="002E6E"/>
                </a:solidFill>
                <a:latin typeface="Neue Montreal"/>
                <a:ea typeface="Neue Montreal"/>
                <a:cs typeface="Neue Montreal"/>
                <a:sym typeface="Neue Montreal"/>
              </a:rPr>
              <a:t>Give your audience an introduction to the ESG strategies you employ. Present a short overview and its relevance to your company, before diving into detail in its specific section.</a:t>
            </a:r>
          </a:p>
        </p:txBody>
      </p:sp>
      <p:sp>
        <p:nvSpPr>
          <p:cNvPr name="TextBox 4" id="4"/>
          <p:cNvSpPr txBox="true"/>
          <p:nvPr/>
        </p:nvSpPr>
        <p:spPr>
          <a:xfrm rot="0">
            <a:off x="756000" y="5838561"/>
            <a:ext cx="4435979" cy="349250"/>
          </a:xfrm>
          <a:prstGeom prst="rect">
            <a:avLst/>
          </a:prstGeom>
        </p:spPr>
        <p:txBody>
          <a:bodyPr anchor="t" rtlCol="false" tIns="0" lIns="0" bIns="0" rIns="0">
            <a:spAutoFit/>
          </a:bodyPr>
          <a:lstStyle/>
          <a:p>
            <a:pPr algn="just">
              <a:lnSpc>
                <a:spcPts val="2800"/>
              </a:lnSpc>
              <a:spcBef>
                <a:spcPct val="0"/>
              </a:spcBef>
            </a:pPr>
            <a:r>
              <a:rPr lang="en-US" sz="2000">
                <a:solidFill>
                  <a:srgbClr val="002E6E"/>
                </a:solidFill>
                <a:latin typeface="Neue Montreal"/>
                <a:ea typeface="Neue Montreal"/>
                <a:cs typeface="Neue Montreal"/>
                <a:sym typeface="Neue Montreal"/>
              </a:rPr>
              <a:t>ENVIRONMENTAL STRATEGIES</a:t>
            </a:r>
          </a:p>
        </p:txBody>
      </p:sp>
      <p:sp>
        <p:nvSpPr>
          <p:cNvPr name="TextBox 5" id="5"/>
          <p:cNvSpPr txBox="true"/>
          <p:nvPr/>
        </p:nvSpPr>
        <p:spPr>
          <a:xfrm rot="0">
            <a:off x="756000" y="1960241"/>
            <a:ext cx="6048000" cy="3127375"/>
          </a:xfrm>
          <a:prstGeom prst="rect">
            <a:avLst/>
          </a:prstGeom>
        </p:spPr>
        <p:txBody>
          <a:bodyPr anchor="t" rtlCol="false" tIns="0" lIns="0" bIns="0" rIns="0">
            <a:spAutoFit/>
          </a:bodyPr>
          <a:lstStyle/>
          <a:p>
            <a:pPr algn="l" marL="0" indent="0" lvl="1">
              <a:lnSpc>
                <a:spcPts val="3124"/>
              </a:lnSpc>
            </a:pPr>
            <a:r>
              <a:rPr lang="en-US" sz="2499" spc="-49" strike="noStrike" u="none">
                <a:solidFill>
                  <a:srgbClr val="002E6E"/>
                </a:solidFill>
                <a:latin typeface="Woodland"/>
                <a:ea typeface="Woodland"/>
                <a:cs typeface="Woodland"/>
                <a:sym typeface="Woodland"/>
              </a:rPr>
              <a:t>By focusing on environmental, social, governance, and economic factors, businesses can create strategies that ensure sustainability. Companies can reduce risk, strengthen relationships with stakeholders, and create a positive impact not just for themselves but also for their communities and the planet.</a:t>
            </a:r>
          </a:p>
        </p:txBody>
      </p:sp>
      <p:sp>
        <p:nvSpPr>
          <p:cNvPr name="TextBox 6" id="6"/>
          <p:cNvSpPr txBox="true"/>
          <p:nvPr/>
        </p:nvSpPr>
        <p:spPr>
          <a:xfrm rot="0">
            <a:off x="756000" y="7622694"/>
            <a:ext cx="4435979" cy="626745"/>
          </a:xfrm>
          <a:prstGeom prst="rect">
            <a:avLst/>
          </a:prstGeom>
        </p:spPr>
        <p:txBody>
          <a:bodyPr anchor="t" rtlCol="false" tIns="0" lIns="0" bIns="0" rIns="0">
            <a:spAutoFit/>
          </a:bodyPr>
          <a:lstStyle/>
          <a:p>
            <a:pPr algn="l">
              <a:lnSpc>
                <a:spcPts val="1679"/>
              </a:lnSpc>
              <a:spcBef>
                <a:spcPct val="0"/>
              </a:spcBef>
            </a:pPr>
            <a:r>
              <a:rPr lang="en-US" sz="1200">
                <a:solidFill>
                  <a:srgbClr val="002E6E"/>
                </a:solidFill>
                <a:latin typeface="Neue Montreal"/>
                <a:ea typeface="Neue Montreal"/>
                <a:cs typeface="Neue Montreal"/>
                <a:sym typeface="Neue Montreal"/>
              </a:rPr>
              <a:t>Give your audience an introduction to the ESG strategies you employ. Present a short overview and its relevance to your company, before diving into detail in its specific section.</a:t>
            </a:r>
          </a:p>
        </p:txBody>
      </p:sp>
      <p:sp>
        <p:nvSpPr>
          <p:cNvPr name="TextBox 7" id="7"/>
          <p:cNvSpPr txBox="true"/>
          <p:nvPr/>
        </p:nvSpPr>
        <p:spPr>
          <a:xfrm rot="0">
            <a:off x="756000" y="7169708"/>
            <a:ext cx="4435979" cy="349250"/>
          </a:xfrm>
          <a:prstGeom prst="rect">
            <a:avLst/>
          </a:prstGeom>
        </p:spPr>
        <p:txBody>
          <a:bodyPr anchor="t" rtlCol="false" tIns="0" lIns="0" bIns="0" rIns="0">
            <a:spAutoFit/>
          </a:bodyPr>
          <a:lstStyle/>
          <a:p>
            <a:pPr algn="just">
              <a:lnSpc>
                <a:spcPts val="2800"/>
              </a:lnSpc>
              <a:spcBef>
                <a:spcPct val="0"/>
              </a:spcBef>
            </a:pPr>
            <a:r>
              <a:rPr lang="en-US" sz="2000">
                <a:solidFill>
                  <a:srgbClr val="002E6E"/>
                </a:solidFill>
                <a:latin typeface="Neue Montreal"/>
                <a:ea typeface="Neue Montreal"/>
                <a:cs typeface="Neue Montreal"/>
                <a:sym typeface="Neue Montreal"/>
              </a:rPr>
              <a:t>SOCIAL STRATEGIES</a:t>
            </a:r>
          </a:p>
        </p:txBody>
      </p:sp>
      <p:sp>
        <p:nvSpPr>
          <p:cNvPr name="TextBox 8" id="8"/>
          <p:cNvSpPr txBox="true"/>
          <p:nvPr/>
        </p:nvSpPr>
        <p:spPr>
          <a:xfrm rot="0">
            <a:off x="756000" y="8953840"/>
            <a:ext cx="4435979" cy="626745"/>
          </a:xfrm>
          <a:prstGeom prst="rect">
            <a:avLst/>
          </a:prstGeom>
        </p:spPr>
        <p:txBody>
          <a:bodyPr anchor="t" rtlCol="false" tIns="0" lIns="0" bIns="0" rIns="0">
            <a:spAutoFit/>
          </a:bodyPr>
          <a:lstStyle/>
          <a:p>
            <a:pPr algn="l">
              <a:lnSpc>
                <a:spcPts val="1679"/>
              </a:lnSpc>
              <a:spcBef>
                <a:spcPct val="0"/>
              </a:spcBef>
            </a:pPr>
            <a:r>
              <a:rPr lang="en-US" sz="1200">
                <a:solidFill>
                  <a:srgbClr val="002E6E"/>
                </a:solidFill>
                <a:latin typeface="Neue Montreal"/>
                <a:ea typeface="Neue Montreal"/>
                <a:cs typeface="Neue Montreal"/>
                <a:sym typeface="Neue Montreal"/>
              </a:rPr>
              <a:t>Give your audience an introduction to the ESG strategies you employ. Present a short overview and its relevance to your company, before diving into detail in its specific section.</a:t>
            </a:r>
          </a:p>
        </p:txBody>
      </p:sp>
      <p:sp>
        <p:nvSpPr>
          <p:cNvPr name="TextBox 9" id="9"/>
          <p:cNvSpPr txBox="true"/>
          <p:nvPr/>
        </p:nvSpPr>
        <p:spPr>
          <a:xfrm rot="0">
            <a:off x="756000" y="8500854"/>
            <a:ext cx="4435979" cy="349250"/>
          </a:xfrm>
          <a:prstGeom prst="rect">
            <a:avLst/>
          </a:prstGeom>
        </p:spPr>
        <p:txBody>
          <a:bodyPr anchor="t" rtlCol="false" tIns="0" lIns="0" bIns="0" rIns="0">
            <a:spAutoFit/>
          </a:bodyPr>
          <a:lstStyle/>
          <a:p>
            <a:pPr algn="just">
              <a:lnSpc>
                <a:spcPts val="2800"/>
              </a:lnSpc>
              <a:spcBef>
                <a:spcPct val="0"/>
              </a:spcBef>
            </a:pPr>
            <a:r>
              <a:rPr lang="en-US" sz="2000">
                <a:solidFill>
                  <a:srgbClr val="002E6E"/>
                </a:solidFill>
                <a:latin typeface="Neue Montreal"/>
                <a:ea typeface="Neue Montreal"/>
                <a:cs typeface="Neue Montreal"/>
                <a:sym typeface="Neue Montreal"/>
              </a:rPr>
              <a:t>GOVERNANCE STRATEGIES</a:t>
            </a:r>
          </a:p>
        </p:txBody>
      </p:sp>
      <p:sp>
        <p:nvSpPr>
          <p:cNvPr name="TextBox 10" id="10"/>
          <p:cNvSpPr txBox="true"/>
          <p:nvPr/>
        </p:nvSpPr>
        <p:spPr>
          <a:xfrm rot="0">
            <a:off x="4091869" y="9907425"/>
            <a:ext cx="2277106" cy="207645"/>
          </a:xfrm>
          <a:prstGeom prst="rect">
            <a:avLst/>
          </a:prstGeom>
        </p:spPr>
        <p:txBody>
          <a:bodyPr anchor="t" rtlCol="false" tIns="0" lIns="0" bIns="0" rIns="0">
            <a:spAutoFit/>
          </a:bodyPr>
          <a:lstStyle/>
          <a:p>
            <a:pPr algn="r">
              <a:lnSpc>
                <a:spcPts val="1679"/>
              </a:lnSpc>
              <a:spcBef>
                <a:spcPct val="0"/>
              </a:spcBef>
            </a:pPr>
            <a:r>
              <a:rPr lang="en-US" sz="1200">
                <a:solidFill>
                  <a:srgbClr val="002E6E"/>
                </a:solidFill>
                <a:latin typeface="Neue Montreal"/>
                <a:ea typeface="Neue Montreal"/>
                <a:cs typeface="Neue Montreal"/>
                <a:sym typeface="Neue Montreal"/>
              </a:rPr>
              <a:t>ESG Report 2030 • </a:t>
            </a:r>
          </a:p>
        </p:txBody>
      </p:sp>
      <p:sp>
        <p:nvSpPr>
          <p:cNvPr name="AutoShape 11" id="11">
            <a:extLst>
              <a:ext uri="{C183D7F6-B498-43B3-948B-1728B52AA6E4}">
                <adec:decorative xmlns:adec="http://schemas.microsoft.com/office/drawing/2017/decorative" val="1"/>
              </a:ext>
            </a:extLst>
          </p:cNvPr>
          <p:cNvSpPr/>
          <p:nvPr/>
        </p:nvSpPr>
        <p:spPr>
          <a:xfrm flipV="true">
            <a:off x="756000" y="5486901"/>
            <a:ext cx="6048000" cy="0"/>
          </a:xfrm>
          <a:prstGeom prst="line">
            <a:avLst/>
          </a:prstGeom>
          <a:ln cap="flat" w="9525">
            <a:solidFill>
              <a:srgbClr val="002E6E"/>
            </a:solidFill>
            <a:prstDash val="solid"/>
            <a:headEnd type="none" len="sm" w="sm"/>
            <a:tailEnd type="none" len="sm" w="sm"/>
          </a:ln>
        </p:spPr>
      </p:sp>
      <p:sp>
        <p:nvSpPr>
          <p:cNvPr name="Freeform 12" id="12">
            <a:extLst>
              <a:ext uri="{C183D7F6-B498-43B3-948B-1728B52AA6E4}">
                <adec:decorative xmlns:adec="http://schemas.microsoft.com/office/drawing/2017/decorative" val="1"/>
              </a:ext>
            </a:extLst>
          </p:cNvPr>
          <p:cNvSpPr/>
          <p:nvPr/>
        </p:nvSpPr>
        <p:spPr>
          <a:xfrm flipH="false" flipV="false" rot="0">
            <a:off x="6224104" y="756000"/>
            <a:ext cx="579896" cy="580952"/>
          </a:xfrm>
          <a:custGeom>
            <a:avLst/>
            <a:gdLst/>
            <a:ahLst/>
            <a:cxnLst/>
            <a:rect r="r" b="b" t="t" l="l"/>
            <a:pathLst>
              <a:path h="580952" w="579896">
                <a:moveTo>
                  <a:pt x="0" y="0"/>
                </a:moveTo>
                <a:lnTo>
                  <a:pt x="579896" y="0"/>
                </a:lnTo>
                <a:lnTo>
                  <a:pt x="579896" y="580952"/>
                </a:lnTo>
                <a:lnTo>
                  <a:pt x="0" y="580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3" id="13"/>
          <p:cNvSpPr txBox="true"/>
          <p:nvPr/>
        </p:nvSpPr>
        <p:spPr>
          <a:xfrm rot="0">
            <a:off x="756000" y="870300"/>
            <a:ext cx="1435615" cy="591602"/>
          </a:xfrm>
          <a:prstGeom prst="rect">
            <a:avLst/>
          </a:prstGeom>
        </p:spPr>
        <p:txBody>
          <a:bodyPr anchor="t" rtlCol="false" tIns="0" lIns="0" bIns="0" rIns="0">
            <a:spAutoFit/>
          </a:bodyPr>
          <a:lstStyle/>
          <a:p>
            <a:pPr algn="l" marL="0" indent="0" lvl="1">
              <a:lnSpc>
                <a:spcPts val="4368"/>
              </a:lnSpc>
              <a:spcBef>
                <a:spcPct val="0"/>
              </a:spcBef>
            </a:pPr>
            <a:r>
              <a:rPr lang="en-US" sz="4647" spc="-92">
                <a:solidFill>
                  <a:srgbClr val="002E6E"/>
                </a:solidFill>
                <a:latin typeface="Neue Montreal"/>
                <a:ea typeface="Neue Montreal"/>
                <a:cs typeface="Neue Montreal"/>
                <a:sym typeface="Neue Montreal"/>
              </a:rPr>
              <a:t>ESG</a:t>
            </a:r>
          </a:p>
        </p:txBody>
      </p:sp>
      <p:sp>
        <p:nvSpPr>
          <p:cNvPr name="TextBox 14" id="14"/>
          <p:cNvSpPr txBox="true"/>
          <p:nvPr/>
        </p:nvSpPr>
        <p:spPr>
          <a:xfrm rot="0">
            <a:off x="2010944" y="822805"/>
            <a:ext cx="2287575" cy="680085"/>
          </a:xfrm>
          <a:prstGeom prst="rect">
            <a:avLst/>
          </a:prstGeom>
        </p:spPr>
        <p:txBody>
          <a:bodyPr anchor="t" rtlCol="false" tIns="0" lIns="0" bIns="0" rIns="0">
            <a:spAutoFit/>
          </a:bodyPr>
          <a:lstStyle/>
          <a:p>
            <a:pPr algn="l" marL="0" indent="0" lvl="1">
              <a:lnSpc>
                <a:spcPts val="5280"/>
              </a:lnSpc>
            </a:pPr>
            <a:r>
              <a:rPr lang="en-US" sz="4800" spc="-96">
                <a:solidFill>
                  <a:srgbClr val="002E6E"/>
                </a:solidFill>
                <a:latin typeface="Woodland"/>
                <a:ea typeface="Woodland"/>
                <a:cs typeface="Woodland"/>
                <a:sym typeface="Woodland"/>
              </a:rPr>
              <a:t>AREAS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56000" y="2632816"/>
            <a:ext cx="2473177" cy="6947769"/>
            <a:chOff x="0" y="0"/>
            <a:chExt cx="521371" cy="1464661"/>
          </a:xfrm>
        </p:grpSpPr>
        <p:sp>
          <p:nvSpPr>
            <p:cNvPr name="Freeform 3" id="3">
              <a:extLst>
                <a:ext uri="{C183D7F6-B498-43B3-948B-1728B52AA6E4}">
                  <adec:decorative xmlns:adec="http://schemas.microsoft.com/office/drawing/2017/decorative" val="1"/>
                </a:ext>
              </a:extLst>
            </p:cNvPr>
            <p:cNvSpPr/>
            <p:nvPr/>
          </p:nvSpPr>
          <p:spPr>
            <a:xfrm flipH="false" flipV="false" rot="0">
              <a:off x="0" y="0"/>
              <a:ext cx="521371" cy="1464661"/>
            </a:xfrm>
            <a:custGeom>
              <a:avLst/>
              <a:gdLst/>
              <a:ahLst/>
              <a:cxnLst/>
              <a:rect r="r" b="b" t="t" l="l"/>
              <a:pathLst>
                <a:path h="1464661" w="521371">
                  <a:moveTo>
                    <a:pt x="0" y="0"/>
                  </a:moveTo>
                  <a:lnTo>
                    <a:pt x="521371" y="0"/>
                  </a:lnTo>
                  <a:lnTo>
                    <a:pt x="521371" y="1464661"/>
                  </a:lnTo>
                  <a:lnTo>
                    <a:pt x="0" y="1464661"/>
                  </a:lnTo>
                  <a:close/>
                </a:path>
              </a:pathLst>
            </a:custGeom>
            <a:blipFill>
              <a:blip r:embed="rId2"/>
              <a:stretch>
                <a:fillRect l="-16756" t="0" r="-70175" b="0"/>
              </a:stretch>
            </a:blipFill>
          </p:spPr>
        </p:sp>
      </p:grpSp>
      <p:sp>
        <p:nvSpPr>
          <p:cNvPr name="Freeform 4" id="4">
            <a:extLst>
              <a:ext uri="{C183D7F6-B498-43B3-948B-1728B52AA6E4}">
                <adec:decorative xmlns:adec="http://schemas.microsoft.com/office/drawing/2017/decorative" val="1"/>
              </a:ext>
            </a:extLst>
          </p:cNvPr>
          <p:cNvSpPr/>
          <p:nvPr/>
        </p:nvSpPr>
        <p:spPr>
          <a:xfrm flipH="false" flipV="false" rot="0">
            <a:off x="6224104" y="756000"/>
            <a:ext cx="579896" cy="580952"/>
          </a:xfrm>
          <a:custGeom>
            <a:avLst/>
            <a:gdLst/>
            <a:ahLst/>
            <a:cxnLst/>
            <a:rect r="r" b="b" t="t" l="l"/>
            <a:pathLst>
              <a:path h="580952" w="579896">
                <a:moveTo>
                  <a:pt x="0" y="0"/>
                </a:moveTo>
                <a:lnTo>
                  <a:pt x="579896" y="0"/>
                </a:lnTo>
                <a:lnTo>
                  <a:pt x="579896" y="580952"/>
                </a:lnTo>
                <a:lnTo>
                  <a:pt x="0" y="5809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756000" y="9907408"/>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2E6E"/>
                </a:solidFill>
                <a:latin typeface="Neue Montreal"/>
                <a:ea typeface="Neue Montreal"/>
                <a:cs typeface="Neue Montreal"/>
                <a:sym typeface="Neue Montreal"/>
              </a:rPr>
              <a:t>Page 6</a:t>
            </a:r>
          </a:p>
        </p:txBody>
      </p:sp>
      <p:sp>
        <p:nvSpPr>
          <p:cNvPr name="TextBox 6" id="6"/>
          <p:cNvSpPr txBox="true"/>
          <p:nvPr/>
        </p:nvSpPr>
        <p:spPr>
          <a:xfrm rot="0">
            <a:off x="3641550" y="3171279"/>
            <a:ext cx="3162450" cy="2512695"/>
          </a:xfrm>
          <a:prstGeom prst="rect">
            <a:avLst/>
          </a:prstGeom>
        </p:spPr>
        <p:txBody>
          <a:bodyPr anchor="t" rtlCol="false" tIns="0" lIns="0" bIns="0" rIns="0">
            <a:spAutoFit/>
          </a:bodyPr>
          <a:lstStyle/>
          <a:p>
            <a:pPr algn="just">
              <a:lnSpc>
                <a:spcPts val="1679"/>
              </a:lnSpc>
              <a:spcBef>
                <a:spcPct val="0"/>
              </a:spcBef>
            </a:pPr>
            <a:r>
              <a:rPr lang="en-US" sz="1200">
                <a:solidFill>
                  <a:srgbClr val="002E6E"/>
                </a:solidFill>
                <a:latin typeface="Neue Montreal"/>
                <a:ea typeface="Neue Montreal"/>
                <a:cs typeface="Neue Montreal"/>
                <a:sym typeface="Neue Montreal"/>
              </a:rPr>
              <a:t>I</a:t>
            </a:r>
            <a:r>
              <a:rPr lang="en-US" sz="1200">
                <a:solidFill>
                  <a:srgbClr val="002E6E"/>
                </a:solidFill>
                <a:latin typeface="Neue Montreal"/>
                <a:ea typeface="Neue Montreal"/>
                <a:cs typeface="Neue Montreal"/>
                <a:sym typeface="Neue Montreal"/>
              </a:rPr>
              <a:t>n today’s business landscape, ESG reporting is an essential activity, not only because industry regulatory bodies require it but also because it ensures that a company’s principles and practices align with environmental, social, and governance principles worldwide. </a:t>
            </a:r>
          </a:p>
          <a:p>
            <a:pPr algn="just">
              <a:lnSpc>
                <a:spcPts val="1679"/>
              </a:lnSpc>
              <a:spcBef>
                <a:spcPct val="0"/>
              </a:spcBef>
            </a:pPr>
          </a:p>
          <a:p>
            <a:pPr algn="just">
              <a:lnSpc>
                <a:spcPts val="1679"/>
              </a:lnSpc>
              <a:spcBef>
                <a:spcPct val="0"/>
              </a:spcBef>
            </a:pPr>
            <a:r>
              <a:rPr lang="en-US" sz="1200">
                <a:solidFill>
                  <a:srgbClr val="002E6E"/>
                </a:solidFill>
                <a:latin typeface="Neue Montreal"/>
                <a:ea typeface="Neue Montreal"/>
                <a:cs typeface="Neue Montreal"/>
                <a:sym typeface="Neue Montreal"/>
              </a:rPr>
              <a:t>ESG reporting encourages accountability, transparency, big-picture thinking, and long-term planning, which ensures a company’s continued growth and sustainability in the changing economic climate. </a:t>
            </a:r>
          </a:p>
        </p:txBody>
      </p:sp>
      <p:sp>
        <p:nvSpPr>
          <p:cNvPr name="TextBox 7" id="7"/>
          <p:cNvSpPr txBox="true"/>
          <p:nvPr/>
        </p:nvSpPr>
        <p:spPr>
          <a:xfrm rot="0">
            <a:off x="3641550" y="7067890"/>
            <a:ext cx="3162450" cy="2512695"/>
          </a:xfrm>
          <a:prstGeom prst="rect">
            <a:avLst/>
          </a:prstGeom>
        </p:spPr>
        <p:txBody>
          <a:bodyPr anchor="t" rtlCol="false" tIns="0" lIns="0" bIns="0" rIns="0">
            <a:spAutoFit/>
          </a:bodyPr>
          <a:lstStyle/>
          <a:p>
            <a:pPr algn="just">
              <a:lnSpc>
                <a:spcPts val="1679"/>
              </a:lnSpc>
              <a:spcBef>
                <a:spcPct val="0"/>
              </a:spcBef>
            </a:pPr>
            <a:r>
              <a:rPr lang="en-US" sz="1200">
                <a:solidFill>
                  <a:srgbClr val="002E6E"/>
                </a:solidFill>
                <a:latin typeface="Neue Montreal"/>
                <a:ea typeface="Neue Montreal"/>
                <a:cs typeface="Neue Montreal"/>
                <a:sym typeface="Neue Montreal"/>
              </a:rPr>
              <a:t>I</a:t>
            </a:r>
            <a:r>
              <a:rPr lang="en-US" sz="1200">
                <a:solidFill>
                  <a:srgbClr val="002E6E"/>
                </a:solidFill>
                <a:latin typeface="Neue Montreal"/>
                <a:ea typeface="Neue Montreal"/>
                <a:cs typeface="Neue Montreal"/>
                <a:sym typeface="Neue Montreal"/>
              </a:rPr>
              <a:t>n today’s business landscape, ESG reporting is an essential activity, not only because industry regulatory bodies require it but also because it ensures that a company’s principles and practices align with environmental, social, and governance principles worldwide. </a:t>
            </a:r>
          </a:p>
          <a:p>
            <a:pPr algn="just">
              <a:lnSpc>
                <a:spcPts val="1679"/>
              </a:lnSpc>
              <a:spcBef>
                <a:spcPct val="0"/>
              </a:spcBef>
            </a:pPr>
          </a:p>
          <a:p>
            <a:pPr algn="just">
              <a:lnSpc>
                <a:spcPts val="1679"/>
              </a:lnSpc>
              <a:spcBef>
                <a:spcPct val="0"/>
              </a:spcBef>
            </a:pPr>
            <a:r>
              <a:rPr lang="en-US" sz="1200">
                <a:solidFill>
                  <a:srgbClr val="002E6E"/>
                </a:solidFill>
                <a:latin typeface="Neue Montreal"/>
                <a:ea typeface="Neue Montreal"/>
                <a:cs typeface="Neue Montreal"/>
                <a:sym typeface="Neue Montreal"/>
              </a:rPr>
              <a:t>ESG reporting encourages accountability, transparency, big-picture thinking, and long-term planning, which ensures a company’s continued growth and sustainability in the changing economic climate. </a:t>
            </a:r>
          </a:p>
        </p:txBody>
      </p:sp>
      <p:sp>
        <p:nvSpPr>
          <p:cNvPr name="TextBox 8" id="8"/>
          <p:cNvSpPr txBox="true"/>
          <p:nvPr/>
        </p:nvSpPr>
        <p:spPr>
          <a:xfrm rot="0">
            <a:off x="3641550" y="2585191"/>
            <a:ext cx="3162450" cy="349250"/>
          </a:xfrm>
          <a:prstGeom prst="rect">
            <a:avLst/>
          </a:prstGeom>
        </p:spPr>
        <p:txBody>
          <a:bodyPr anchor="t" rtlCol="false" tIns="0" lIns="0" bIns="0" rIns="0">
            <a:spAutoFit/>
          </a:bodyPr>
          <a:lstStyle/>
          <a:p>
            <a:pPr algn="just">
              <a:lnSpc>
                <a:spcPts val="2800"/>
              </a:lnSpc>
              <a:spcBef>
                <a:spcPct val="0"/>
              </a:spcBef>
            </a:pPr>
            <a:r>
              <a:rPr lang="en-US" sz="2000">
                <a:solidFill>
                  <a:srgbClr val="002E6E"/>
                </a:solidFill>
                <a:latin typeface="Neue Montreal"/>
                <a:ea typeface="Neue Montreal"/>
                <a:cs typeface="Neue Montreal"/>
                <a:sym typeface="Neue Montreal"/>
              </a:rPr>
              <a:t>BUSINESS ENVIRONMENT</a:t>
            </a:r>
          </a:p>
        </p:txBody>
      </p:sp>
      <p:sp>
        <p:nvSpPr>
          <p:cNvPr name="TextBox 9" id="9"/>
          <p:cNvSpPr txBox="true"/>
          <p:nvPr/>
        </p:nvSpPr>
        <p:spPr>
          <a:xfrm rot="0">
            <a:off x="3641550" y="6480515"/>
            <a:ext cx="3162450" cy="349250"/>
          </a:xfrm>
          <a:prstGeom prst="rect">
            <a:avLst/>
          </a:prstGeom>
        </p:spPr>
        <p:txBody>
          <a:bodyPr anchor="t" rtlCol="false" tIns="0" lIns="0" bIns="0" rIns="0">
            <a:spAutoFit/>
          </a:bodyPr>
          <a:lstStyle/>
          <a:p>
            <a:pPr algn="l">
              <a:lnSpc>
                <a:spcPts val="2800"/>
              </a:lnSpc>
              <a:spcBef>
                <a:spcPct val="0"/>
              </a:spcBef>
            </a:pPr>
            <a:r>
              <a:rPr lang="en-US" sz="2000">
                <a:solidFill>
                  <a:srgbClr val="002E6E"/>
                </a:solidFill>
                <a:latin typeface="Neue Montreal"/>
                <a:ea typeface="Neue Montreal"/>
                <a:cs typeface="Neue Montreal"/>
                <a:sym typeface="Neue Montreal"/>
              </a:rPr>
              <a:t>RISKS AND OPPORTUNITIES</a:t>
            </a:r>
          </a:p>
        </p:txBody>
      </p:sp>
      <p:sp>
        <p:nvSpPr>
          <p:cNvPr name="TextBox 10" id="10"/>
          <p:cNvSpPr txBox="true"/>
          <p:nvPr/>
        </p:nvSpPr>
        <p:spPr>
          <a:xfrm rot="0">
            <a:off x="756000" y="870300"/>
            <a:ext cx="5428174" cy="591693"/>
          </a:xfrm>
          <a:prstGeom prst="rect">
            <a:avLst/>
          </a:prstGeom>
        </p:spPr>
        <p:txBody>
          <a:bodyPr anchor="t" rtlCol="false" tIns="0" lIns="0" bIns="0" rIns="0">
            <a:spAutoFit/>
          </a:bodyPr>
          <a:lstStyle/>
          <a:p>
            <a:pPr algn="l" marL="0" indent="0" lvl="1">
              <a:lnSpc>
                <a:spcPts val="4371"/>
              </a:lnSpc>
              <a:spcBef>
                <a:spcPct val="0"/>
              </a:spcBef>
            </a:pPr>
            <a:r>
              <a:rPr lang="en-US" sz="4650" spc="-93">
                <a:solidFill>
                  <a:srgbClr val="002E6E"/>
                </a:solidFill>
                <a:latin typeface="Neue Montreal"/>
                <a:ea typeface="Neue Montreal"/>
                <a:cs typeface="Neue Montreal"/>
                <a:sym typeface="Neue Montreal"/>
              </a:rPr>
              <a:t>ENVIRONMENTAL</a:t>
            </a:r>
          </a:p>
        </p:txBody>
      </p:sp>
      <p:sp>
        <p:nvSpPr>
          <p:cNvPr name="TextBox 11" id="11"/>
          <p:cNvSpPr txBox="true"/>
          <p:nvPr/>
        </p:nvSpPr>
        <p:spPr>
          <a:xfrm rot="0">
            <a:off x="756000" y="1444148"/>
            <a:ext cx="5428174" cy="680085"/>
          </a:xfrm>
          <a:prstGeom prst="rect">
            <a:avLst/>
          </a:prstGeom>
        </p:spPr>
        <p:txBody>
          <a:bodyPr anchor="t" rtlCol="false" tIns="0" lIns="0" bIns="0" rIns="0">
            <a:spAutoFit/>
          </a:bodyPr>
          <a:lstStyle/>
          <a:p>
            <a:pPr algn="l" marL="0" indent="0" lvl="1">
              <a:lnSpc>
                <a:spcPts val="5280"/>
              </a:lnSpc>
              <a:spcBef>
                <a:spcPct val="0"/>
              </a:spcBef>
            </a:pPr>
            <a:r>
              <a:rPr lang="en-US" sz="4800" spc="-96" strike="noStrike" u="none">
                <a:solidFill>
                  <a:srgbClr val="002E6E"/>
                </a:solidFill>
                <a:latin typeface="Woodland"/>
                <a:ea typeface="Woodland"/>
                <a:cs typeface="Woodland"/>
                <a:sym typeface="Woodland"/>
              </a:rPr>
              <a:t>STRATEGY</a:t>
            </a:r>
          </a:p>
        </p:txBody>
      </p:sp>
      <p:sp>
        <p:nvSpPr>
          <p:cNvPr name="TextBox 12" id="12"/>
          <p:cNvSpPr txBox="true"/>
          <p:nvPr/>
        </p:nvSpPr>
        <p:spPr>
          <a:xfrm rot="0">
            <a:off x="1266715" y="9907425"/>
            <a:ext cx="2277106" cy="207645"/>
          </a:xfrm>
          <a:prstGeom prst="rect">
            <a:avLst/>
          </a:prstGeom>
        </p:spPr>
        <p:txBody>
          <a:bodyPr anchor="t" rtlCol="false" tIns="0" lIns="0" bIns="0" rIns="0">
            <a:spAutoFit/>
          </a:bodyPr>
          <a:lstStyle/>
          <a:p>
            <a:pPr algn="l">
              <a:lnSpc>
                <a:spcPts val="1679"/>
              </a:lnSpc>
              <a:spcBef>
                <a:spcPct val="0"/>
              </a:spcBef>
            </a:pPr>
            <a:r>
              <a:rPr lang="en-US" sz="1200">
                <a:solidFill>
                  <a:srgbClr val="002E6E"/>
                </a:solidFill>
                <a:latin typeface="Neue Montreal"/>
                <a:ea typeface="Neue Montreal"/>
                <a:cs typeface="Neue Montreal"/>
                <a:sym typeface="Neue Montreal"/>
              </a:rPr>
              <a:t>• ESG Report 2030</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372994" y="99074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2E6E"/>
                </a:solidFill>
                <a:latin typeface="Neue Montreal"/>
                <a:ea typeface="Neue Montreal"/>
                <a:cs typeface="Neue Montreal"/>
                <a:sym typeface="Neue Montreal"/>
              </a:rPr>
              <a:t>Page 7</a:t>
            </a:r>
          </a:p>
        </p:txBody>
      </p:sp>
      <p:sp>
        <p:nvSpPr>
          <p:cNvPr name="TextBox 3" id="3"/>
          <p:cNvSpPr txBox="true"/>
          <p:nvPr/>
        </p:nvSpPr>
        <p:spPr>
          <a:xfrm rot="0">
            <a:off x="763931" y="7607914"/>
            <a:ext cx="6048000" cy="292100"/>
          </a:xfrm>
          <a:prstGeom prst="rect">
            <a:avLst/>
          </a:prstGeom>
        </p:spPr>
        <p:txBody>
          <a:bodyPr anchor="t" rtlCol="false" tIns="0" lIns="0" bIns="0" rIns="0">
            <a:spAutoFit/>
          </a:bodyPr>
          <a:lstStyle/>
          <a:p>
            <a:pPr algn="l" marL="0" indent="0" lvl="1">
              <a:lnSpc>
                <a:spcPts val="2200"/>
              </a:lnSpc>
              <a:spcBef>
                <a:spcPct val="0"/>
              </a:spcBef>
            </a:pPr>
            <a:r>
              <a:rPr lang="en-US" sz="2000" spc="-40" strike="noStrike" u="none">
                <a:solidFill>
                  <a:srgbClr val="002E6E"/>
                </a:solidFill>
                <a:latin typeface="Neue Montreal"/>
                <a:ea typeface="Neue Montreal"/>
                <a:cs typeface="Neue Montreal"/>
                <a:sym typeface="Neue Montreal"/>
              </a:rPr>
              <a:t>PLANS AND PROGRESS</a:t>
            </a:r>
          </a:p>
        </p:txBody>
      </p:sp>
      <p:sp>
        <p:nvSpPr>
          <p:cNvPr name="TextBox 4" id="4"/>
          <p:cNvSpPr txBox="true"/>
          <p:nvPr/>
        </p:nvSpPr>
        <p:spPr>
          <a:xfrm rot="0">
            <a:off x="756000" y="2208004"/>
            <a:ext cx="4768821" cy="240665"/>
          </a:xfrm>
          <a:prstGeom prst="rect">
            <a:avLst/>
          </a:prstGeom>
        </p:spPr>
        <p:txBody>
          <a:bodyPr anchor="t" rtlCol="false" tIns="0" lIns="0" bIns="0" rIns="0">
            <a:spAutoFit/>
          </a:bodyPr>
          <a:lstStyle/>
          <a:p>
            <a:pPr algn="l">
              <a:lnSpc>
                <a:spcPts val="1960"/>
              </a:lnSpc>
              <a:spcBef>
                <a:spcPct val="0"/>
              </a:spcBef>
            </a:pPr>
            <a:r>
              <a:rPr lang="en-US" sz="1400">
                <a:solidFill>
                  <a:srgbClr val="002E6E"/>
                </a:solidFill>
                <a:latin typeface="Neue Montreal"/>
                <a:ea typeface="Neue Montreal"/>
                <a:cs typeface="Neue Montreal"/>
                <a:sym typeface="Neue Montreal"/>
              </a:rPr>
              <a:t>Add a brief line explaining your chart here.</a:t>
            </a:r>
          </a:p>
        </p:txBody>
      </p:sp>
      <p:sp>
        <p:nvSpPr>
          <p:cNvPr name="TextBox 5" id="5"/>
          <p:cNvSpPr txBox="true"/>
          <p:nvPr/>
        </p:nvSpPr>
        <p:spPr>
          <a:xfrm rot="0">
            <a:off x="756000" y="803625"/>
            <a:ext cx="4768821" cy="1326769"/>
          </a:xfrm>
          <a:prstGeom prst="rect">
            <a:avLst/>
          </a:prstGeom>
        </p:spPr>
        <p:txBody>
          <a:bodyPr anchor="t" rtlCol="false" tIns="0" lIns="0" bIns="0" rIns="0">
            <a:spAutoFit/>
          </a:bodyPr>
          <a:lstStyle/>
          <a:p>
            <a:pPr algn="l" marL="0" indent="0" lvl="1">
              <a:lnSpc>
                <a:spcPts val="5192"/>
              </a:lnSpc>
              <a:spcBef>
                <a:spcPct val="0"/>
              </a:spcBef>
            </a:pPr>
            <a:r>
              <a:rPr lang="en-US" sz="4720" i="true" spc="-94" strike="noStrike" u="none">
                <a:solidFill>
                  <a:srgbClr val="002E6E"/>
                </a:solidFill>
                <a:latin typeface="Woodland"/>
                <a:ea typeface="Woodland"/>
                <a:cs typeface="Woodland"/>
                <a:sym typeface="Woodland"/>
              </a:rPr>
              <a:t>Your Infographic Title Goes Here</a:t>
            </a:r>
          </a:p>
        </p:txBody>
      </p:sp>
      <p:pic>
        <p:nvPicPr>
          <p:cNvPr name="Picture 6" id="6">
            <a:extLst>
              <a:ext uri="{C183D7F6-B498-43B3-948B-1728B52AA6E4}">
                <adec:decorative xmlns:adec="http://schemas.microsoft.com/office/drawing/2017/decorative" val="1"/>
              </a:ext>
            </a:extLst>
          </p:cNvPr>
          <p:cNvPicPr>
            <a:picLocks noChangeAspect="true"/>
          </p:cNvPicPr>
          <p:nvPr/>
        </p:nvPicPr>
        <p:blipFill>
          <a:blip r:embed="rId2"/>
          <a:stretch>
            <a:fillRect/>
          </a:stretch>
        </p:blipFill>
        <p:spPr>
          <a:xfrm rot="0">
            <a:off x="101855" y="2291753"/>
            <a:ext cx="7336369" cy="5448051"/>
          </a:xfrm>
          <a:prstGeom prst="rect">
            <a:avLst/>
          </a:prstGeom>
        </p:spPr>
      </p:pic>
      <p:sp>
        <p:nvSpPr>
          <p:cNvPr name="TextBox 7" id="7"/>
          <p:cNvSpPr txBox="true"/>
          <p:nvPr/>
        </p:nvSpPr>
        <p:spPr>
          <a:xfrm rot="0">
            <a:off x="763931" y="8106078"/>
            <a:ext cx="6048000" cy="1464945"/>
          </a:xfrm>
          <a:prstGeom prst="rect">
            <a:avLst/>
          </a:prstGeom>
        </p:spPr>
        <p:txBody>
          <a:bodyPr anchor="t" rtlCol="false" tIns="0" lIns="0" bIns="0" rIns="0">
            <a:spAutoFit/>
          </a:bodyPr>
          <a:lstStyle/>
          <a:p>
            <a:pPr algn="l">
              <a:lnSpc>
                <a:spcPts val="1679"/>
              </a:lnSpc>
              <a:spcBef>
                <a:spcPct val="0"/>
              </a:spcBef>
            </a:pPr>
            <a:r>
              <a:rPr lang="en-US" sz="1200">
                <a:solidFill>
                  <a:srgbClr val="002E6E"/>
                </a:solidFill>
                <a:latin typeface="Neue Montreal"/>
                <a:ea typeface="Neue Montreal"/>
                <a:cs typeface="Neue Montreal"/>
                <a:sym typeface="Neue Montreal"/>
              </a:rPr>
              <a:t>I</a:t>
            </a:r>
            <a:r>
              <a:rPr lang="en-US" sz="1200">
                <a:solidFill>
                  <a:srgbClr val="002E6E"/>
                </a:solidFill>
                <a:latin typeface="Neue Montreal"/>
                <a:ea typeface="Neue Montreal"/>
                <a:cs typeface="Neue Montreal"/>
                <a:sym typeface="Neue Montreal"/>
              </a:rPr>
              <a:t>n today’s business landscape, ESG reporting is an essential activity, not only because industry regulatory bodies require it but also because it ensures that a company’s principles and practices align with environmental, social, and governance principles worldwide. </a:t>
            </a:r>
          </a:p>
          <a:p>
            <a:pPr algn="l">
              <a:lnSpc>
                <a:spcPts val="1679"/>
              </a:lnSpc>
              <a:spcBef>
                <a:spcPct val="0"/>
              </a:spcBef>
            </a:pPr>
          </a:p>
          <a:p>
            <a:pPr algn="l">
              <a:lnSpc>
                <a:spcPts val="1679"/>
              </a:lnSpc>
              <a:spcBef>
                <a:spcPct val="0"/>
              </a:spcBef>
            </a:pPr>
            <a:r>
              <a:rPr lang="en-US" sz="1200">
                <a:solidFill>
                  <a:srgbClr val="002E6E"/>
                </a:solidFill>
                <a:latin typeface="Neue Montreal"/>
                <a:ea typeface="Neue Montreal"/>
                <a:cs typeface="Neue Montreal"/>
                <a:sym typeface="Neue Montreal"/>
              </a:rPr>
              <a:t>ESG reporting encourages accountability, transparency, big-picture thinking, and long-term planning, which ensures a company’s continued growth and sustainability in the changing economic climate. </a:t>
            </a:r>
          </a:p>
        </p:txBody>
      </p:sp>
      <p:sp>
        <p:nvSpPr>
          <p:cNvPr name="TextBox 8" id="8"/>
          <p:cNvSpPr txBox="true"/>
          <p:nvPr/>
        </p:nvSpPr>
        <p:spPr>
          <a:xfrm rot="0">
            <a:off x="4095887" y="9907425"/>
            <a:ext cx="2277106" cy="207645"/>
          </a:xfrm>
          <a:prstGeom prst="rect">
            <a:avLst/>
          </a:prstGeom>
        </p:spPr>
        <p:txBody>
          <a:bodyPr anchor="t" rtlCol="false" tIns="0" lIns="0" bIns="0" rIns="0">
            <a:spAutoFit/>
          </a:bodyPr>
          <a:lstStyle/>
          <a:p>
            <a:pPr algn="r">
              <a:lnSpc>
                <a:spcPts val="1679"/>
              </a:lnSpc>
              <a:spcBef>
                <a:spcPct val="0"/>
              </a:spcBef>
            </a:pPr>
            <a:r>
              <a:rPr lang="en-US" sz="1200">
                <a:solidFill>
                  <a:srgbClr val="002E6E"/>
                </a:solidFill>
                <a:latin typeface="Neue Montreal"/>
                <a:ea typeface="Neue Montreal"/>
                <a:cs typeface="Neue Montreal"/>
                <a:sym typeface="Neue Montreal"/>
              </a:rPr>
              <a:t>ESG Report 2030 • </a:t>
            </a:r>
          </a:p>
        </p:txBody>
      </p:sp>
      <p:sp>
        <p:nvSpPr>
          <p:cNvPr name="Freeform 9" id="9">
            <a:extLst>
              <a:ext uri="{C183D7F6-B498-43B3-948B-1728B52AA6E4}">
                <adec:decorative xmlns:adec="http://schemas.microsoft.com/office/drawing/2017/decorative" val="1"/>
              </a:ext>
            </a:extLst>
          </p:cNvPr>
          <p:cNvSpPr/>
          <p:nvPr/>
        </p:nvSpPr>
        <p:spPr>
          <a:xfrm flipH="false" flipV="false" rot="0">
            <a:off x="6224104" y="756000"/>
            <a:ext cx="579896" cy="580952"/>
          </a:xfrm>
          <a:custGeom>
            <a:avLst/>
            <a:gdLst/>
            <a:ahLst/>
            <a:cxnLst/>
            <a:rect r="r" b="b" t="t" l="l"/>
            <a:pathLst>
              <a:path h="580952" w="579896">
                <a:moveTo>
                  <a:pt x="0" y="0"/>
                </a:moveTo>
                <a:lnTo>
                  <a:pt x="579896" y="0"/>
                </a:lnTo>
                <a:lnTo>
                  <a:pt x="579896" y="580952"/>
                </a:lnTo>
                <a:lnTo>
                  <a:pt x="0" y="5809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56000" y="99074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2E6E"/>
                </a:solidFill>
                <a:latin typeface="Neue Montreal"/>
                <a:ea typeface="Neue Montreal"/>
                <a:cs typeface="Neue Montreal"/>
                <a:sym typeface="Neue Montreal"/>
              </a:rPr>
              <a:t>Page 8</a:t>
            </a:r>
          </a:p>
        </p:txBody>
      </p:sp>
      <p:sp>
        <p:nvSpPr>
          <p:cNvPr name="TextBox 3" id="3"/>
          <p:cNvSpPr txBox="true"/>
          <p:nvPr/>
        </p:nvSpPr>
        <p:spPr>
          <a:xfrm rot="0">
            <a:off x="756000" y="870300"/>
            <a:ext cx="4074751" cy="591693"/>
          </a:xfrm>
          <a:prstGeom prst="rect">
            <a:avLst/>
          </a:prstGeom>
        </p:spPr>
        <p:txBody>
          <a:bodyPr anchor="t" rtlCol="false" tIns="0" lIns="0" bIns="0" rIns="0">
            <a:spAutoFit/>
          </a:bodyPr>
          <a:lstStyle/>
          <a:p>
            <a:pPr algn="l" marL="0" indent="0" lvl="1">
              <a:lnSpc>
                <a:spcPts val="4371"/>
              </a:lnSpc>
              <a:spcBef>
                <a:spcPct val="0"/>
              </a:spcBef>
            </a:pPr>
            <a:r>
              <a:rPr lang="en-US" sz="4650" spc="-93" strike="noStrike" u="none">
                <a:solidFill>
                  <a:srgbClr val="002E6E"/>
                </a:solidFill>
                <a:latin typeface="Neue Montreal"/>
                <a:ea typeface="Neue Montreal"/>
                <a:cs typeface="Neue Montreal"/>
                <a:sym typeface="Neue Montreal"/>
              </a:rPr>
              <a:t>APPENDIX</a:t>
            </a:r>
          </a:p>
        </p:txBody>
      </p:sp>
      <p:sp>
        <p:nvSpPr>
          <p:cNvPr name="TextBox 4" id="4"/>
          <p:cNvSpPr txBox="true"/>
          <p:nvPr/>
        </p:nvSpPr>
        <p:spPr>
          <a:xfrm rot="0">
            <a:off x="756000" y="1844899"/>
            <a:ext cx="6048000" cy="1176020"/>
          </a:xfrm>
          <a:prstGeom prst="rect">
            <a:avLst/>
          </a:prstGeom>
        </p:spPr>
        <p:txBody>
          <a:bodyPr anchor="t" rtlCol="false" tIns="0" lIns="0" bIns="0" rIns="0">
            <a:spAutoFit/>
          </a:bodyPr>
          <a:lstStyle/>
          <a:p>
            <a:pPr algn="just">
              <a:lnSpc>
                <a:spcPts val="2379"/>
              </a:lnSpc>
              <a:spcBef>
                <a:spcPct val="0"/>
              </a:spcBef>
            </a:pPr>
            <a:r>
              <a:rPr lang="en-US" sz="1699">
                <a:solidFill>
                  <a:srgbClr val="002E6E"/>
                </a:solidFill>
                <a:latin typeface="Neue Montreal"/>
                <a:ea typeface="Neue Montreal"/>
                <a:cs typeface="Neue Montreal"/>
                <a:sym typeface="Neue Montreal"/>
              </a:rPr>
              <a:t>Reports like these frequently need supporting data to back up their claims. For instances when supporting data may clutter up the main body of the report, it’s ideal to append them as references at the end of the document instead.</a:t>
            </a:r>
          </a:p>
        </p:txBody>
      </p:sp>
      <p:graphicFrame>
        <p:nvGraphicFramePr>
          <p:cNvPr name="Table 5" id="5"/>
          <p:cNvGraphicFramePr>
            <a:graphicFrameLocks noGrp="true"/>
          </p:cNvGraphicFramePr>
          <p:nvPr/>
        </p:nvGraphicFramePr>
        <p:xfrm>
          <a:off x="756000" y="4830670"/>
          <a:ext cx="6048000" cy="4229868"/>
        </p:xfrm>
        <a:graphic>
          <a:graphicData uri="http://schemas.openxmlformats.org/drawingml/2006/table">
            <a:tbl>
              <a:tblPr/>
              <a:tblGrid>
                <a:gridCol w="2016000"/>
                <a:gridCol w="2016000"/>
                <a:gridCol w="2016000"/>
              </a:tblGrid>
              <a:tr h="518566">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KEY TERMINOLOGY</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DEFINITION</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METRICS</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r h="742260">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Criteria item or parameter can go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Add a few details about said item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Share more information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r h="742260">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Criteria item or parameter can go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Add a few details about said item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Share more information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r h="742260">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Criteria item or parameter can go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Add a few details about said item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Share more information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r h="742260">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Criteria item or parameter can go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Add a few details about said item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Share more information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r h="742260">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Criteria item or parameter can go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Add a few details about said item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c>
                  <a:txBody>
                    <a:bodyPr anchor="t" rtlCol="false"/>
                    <a:lstStyle/>
                    <a:p>
                      <a:pPr algn="ctr">
                        <a:lnSpc>
                          <a:spcPts val="1679"/>
                        </a:lnSpc>
                        <a:defRPr/>
                      </a:pPr>
                      <a:r>
                        <a:rPr lang="en-US" sz="1200">
                          <a:solidFill>
                            <a:srgbClr val="002E6E"/>
                          </a:solidFill>
                          <a:latin typeface="Neue Montreal"/>
                          <a:ea typeface="Neue Montreal"/>
                          <a:cs typeface="Neue Montreal"/>
                          <a:sym typeface="Neue Montreal"/>
                        </a:rPr>
                        <a:t>Share more information here</a:t>
                      </a:r>
                      <a:endParaRPr lang="en-US" sz="1100"/>
                    </a:p>
                  </a:txBody>
                  <a:tcPr marL="114300" marR="114300" marT="114300" marB="114300" anchor="ctr">
                    <a:lnL cmpd="sng" algn="ctr" cap="flat" w="9525">
                      <a:solidFill>
                        <a:srgbClr val="002E6E"/>
                      </a:solidFill>
                      <a:prstDash val="solid"/>
                      <a:round/>
                      <a:headEnd type="none" w="med" len="med"/>
                      <a:tailEnd type="none" w="med" len="med"/>
                    </a:lnL>
                    <a:lnR cmpd="sng" algn="ctr" cap="flat" w="9525">
                      <a:solidFill>
                        <a:srgbClr val="002E6E"/>
                      </a:solidFill>
                      <a:prstDash val="solid"/>
                      <a:round/>
                      <a:headEnd type="none" w="med" len="med"/>
                      <a:tailEnd type="none" w="med" len="med"/>
                    </a:lnR>
                    <a:lnT cmpd="sng" algn="ctr" cap="flat" w="9525">
                      <a:solidFill>
                        <a:srgbClr val="002E6E"/>
                      </a:solidFill>
                      <a:prstDash val="solid"/>
                      <a:round/>
                      <a:headEnd type="none" w="med" len="med"/>
                      <a:tailEnd type="none" w="med" len="med"/>
                    </a:lnT>
                    <a:lnB cmpd="sng" algn="ctr" cap="flat" w="9525">
                      <a:solidFill>
                        <a:srgbClr val="002E6E"/>
                      </a:solidFill>
                      <a:prstDash val="solid"/>
                      <a:round/>
                      <a:headEnd type="none" w="med" len="med"/>
                      <a:tailEnd type="none" w="med" len="med"/>
                    </a:lnB>
                  </a:tcPr>
                </a:tc>
              </a:tr>
            </a:tbl>
          </a:graphicData>
        </a:graphic>
      </p:graphicFrame>
      <p:sp>
        <p:nvSpPr>
          <p:cNvPr name="TextBox 6" id="6"/>
          <p:cNvSpPr txBox="true"/>
          <p:nvPr/>
        </p:nvSpPr>
        <p:spPr>
          <a:xfrm rot="0">
            <a:off x="756000" y="4070575"/>
            <a:ext cx="6048000" cy="512445"/>
          </a:xfrm>
          <a:prstGeom prst="rect">
            <a:avLst/>
          </a:prstGeom>
        </p:spPr>
        <p:txBody>
          <a:bodyPr anchor="t" rtlCol="false" tIns="0" lIns="0" bIns="0" rIns="0">
            <a:spAutoFit/>
          </a:bodyPr>
          <a:lstStyle/>
          <a:p>
            <a:pPr algn="l" marL="0" indent="0" lvl="1">
              <a:lnSpc>
                <a:spcPts val="3960"/>
              </a:lnSpc>
              <a:spcBef>
                <a:spcPct val="0"/>
              </a:spcBef>
            </a:pPr>
            <a:r>
              <a:rPr lang="en-US" sz="3600" i="true" spc="-72" strike="noStrike" u="none">
                <a:solidFill>
                  <a:srgbClr val="002E6E"/>
                </a:solidFill>
                <a:latin typeface="Woodland"/>
                <a:ea typeface="Woodland"/>
                <a:cs typeface="Woodland"/>
                <a:sym typeface="Woodland"/>
              </a:rPr>
              <a:t>Table Title Here</a:t>
            </a:r>
          </a:p>
        </p:txBody>
      </p:sp>
      <p:sp>
        <p:nvSpPr>
          <p:cNvPr name="TextBox 7" id="7"/>
          <p:cNvSpPr txBox="true"/>
          <p:nvPr/>
        </p:nvSpPr>
        <p:spPr>
          <a:xfrm rot="0">
            <a:off x="756000" y="9329125"/>
            <a:ext cx="5955896" cy="251460"/>
          </a:xfrm>
          <a:prstGeom prst="rect">
            <a:avLst/>
          </a:prstGeom>
        </p:spPr>
        <p:txBody>
          <a:bodyPr anchor="t" rtlCol="false" tIns="0" lIns="0" bIns="0" rIns="0">
            <a:spAutoFit/>
          </a:bodyPr>
          <a:lstStyle/>
          <a:p>
            <a:pPr algn="l" marL="0" indent="0" lvl="1">
              <a:lnSpc>
                <a:spcPts val="1979"/>
              </a:lnSpc>
              <a:spcBef>
                <a:spcPct val="0"/>
              </a:spcBef>
            </a:pPr>
            <a:r>
              <a:rPr lang="en-US" sz="1799" spc="-35" strike="noStrike" u="none">
                <a:solidFill>
                  <a:srgbClr val="002E6E"/>
                </a:solidFill>
                <a:latin typeface="Woodland"/>
                <a:ea typeface="Woodland"/>
                <a:cs typeface="Woodland"/>
                <a:sym typeface="Woodland"/>
              </a:rPr>
              <a:t>Source: Cite your sources here</a:t>
            </a:r>
          </a:p>
        </p:txBody>
      </p:sp>
      <p:sp>
        <p:nvSpPr>
          <p:cNvPr name="AutoShape 8" id="8">
            <a:extLst>
              <a:ext uri="{C183D7F6-B498-43B3-948B-1728B52AA6E4}">
                <adec:decorative xmlns:adec="http://schemas.microsoft.com/office/drawing/2017/decorative" val="1"/>
              </a:ext>
            </a:extLst>
          </p:cNvPr>
          <p:cNvSpPr/>
          <p:nvPr/>
        </p:nvSpPr>
        <p:spPr>
          <a:xfrm flipV="true">
            <a:off x="756000" y="3531460"/>
            <a:ext cx="6048000" cy="0"/>
          </a:xfrm>
          <a:prstGeom prst="line">
            <a:avLst/>
          </a:prstGeom>
          <a:ln cap="flat" w="9525">
            <a:solidFill>
              <a:srgbClr val="002E6E"/>
            </a:solidFill>
            <a:prstDash val="solid"/>
            <a:headEnd type="none" len="sm" w="sm"/>
            <a:tailEnd type="none" len="sm" w="sm"/>
          </a:ln>
        </p:spPr>
      </p:sp>
      <p:sp>
        <p:nvSpPr>
          <p:cNvPr name="Freeform 9" id="9">
            <a:extLst>
              <a:ext uri="{C183D7F6-B498-43B3-948B-1728B52AA6E4}">
                <adec:decorative xmlns:adec="http://schemas.microsoft.com/office/drawing/2017/decorative" val="1"/>
              </a:ext>
            </a:extLst>
          </p:cNvPr>
          <p:cNvSpPr/>
          <p:nvPr/>
        </p:nvSpPr>
        <p:spPr>
          <a:xfrm flipH="false" flipV="false" rot="0">
            <a:off x="6224104" y="756000"/>
            <a:ext cx="579896" cy="580952"/>
          </a:xfrm>
          <a:custGeom>
            <a:avLst/>
            <a:gdLst/>
            <a:ahLst/>
            <a:cxnLst/>
            <a:rect r="r" b="b" t="t" l="l"/>
            <a:pathLst>
              <a:path h="580952" w="579896">
                <a:moveTo>
                  <a:pt x="0" y="0"/>
                </a:moveTo>
                <a:lnTo>
                  <a:pt x="579896" y="0"/>
                </a:lnTo>
                <a:lnTo>
                  <a:pt x="579896" y="580952"/>
                </a:lnTo>
                <a:lnTo>
                  <a:pt x="0" y="580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0" id="10"/>
          <p:cNvSpPr txBox="true"/>
          <p:nvPr/>
        </p:nvSpPr>
        <p:spPr>
          <a:xfrm rot="0">
            <a:off x="1266715" y="9907425"/>
            <a:ext cx="2277106" cy="207645"/>
          </a:xfrm>
          <a:prstGeom prst="rect">
            <a:avLst/>
          </a:prstGeom>
        </p:spPr>
        <p:txBody>
          <a:bodyPr anchor="t" rtlCol="false" tIns="0" lIns="0" bIns="0" rIns="0">
            <a:spAutoFit/>
          </a:bodyPr>
          <a:lstStyle/>
          <a:p>
            <a:pPr algn="l">
              <a:lnSpc>
                <a:spcPts val="1679"/>
              </a:lnSpc>
              <a:spcBef>
                <a:spcPct val="0"/>
              </a:spcBef>
            </a:pPr>
            <a:r>
              <a:rPr lang="en-US" sz="1200">
                <a:solidFill>
                  <a:srgbClr val="002E6E"/>
                </a:solidFill>
                <a:latin typeface="Neue Montreal"/>
                <a:ea typeface="Neue Montreal"/>
                <a:cs typeface="Neue Montreal"/>
                <a:sym typeface="Neue Montreal"/>
              </a:rPr>
              <a:t>• ESG Report 2030</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a:extLst>
              <a:ext uri="{C183D7F6-B498-43B3-948B-1728B52AA6E4}">
                <adec:decorative xmlns:adec="http://schemas.microsoft.com/office/drawing/2017/decorative" val="1"/>
              </a:ext>
            </a:extLst>
          </p:cNvPr>
          <p:cNvSpPr/>
          <p:nvPr/>
        </p:nvSpPr>
        <p:spPr>
          <a:xfrm flipV="true">
            <a:off x="756000" y="7018045"/>
            <a:ext cx="6048000" cy="0"/>
          </a:xfrm>
          <a:prstGeom prst="line">
            <a:avLst/>
          </a:prstGeom>
          <a:ln cap="flat" w="9525">
            <a:solidFill>
              <a:srgbClr val="002E6E"/>
            </a:solidFill>
            <a:prstDash val="solid"/>
            <a:headEnd type="none" len="sm" w="sm"/>
            <a:tailEnd type="none" len="sm" w="sm"/>
          </a:ln>
        </p:spPr>
      </p:sp>
      <p:grpSp>
        <p:nvGrpSpPr>
          <p:cNvPr name="Group 3" id="3"/>
          <p:cNvGrpSpPr/>
          <p:nvPr/>
        </p:nvGrpSpPr>
        <p:grpSpPr>
          <a:xfrm rot="0">
            <a:off x="756000" y="2408405"/>
            <a:ext cx="6048000" cy="4194498"/>
            <a:chOff x="0" y="0"/>
            <a:chExt cx="1171967" cy="812800"/>
          </a:xfrm>
        </p:grpSpPr>
        <p:sp>
          <p:nvSpPr>
            <p:cNvPr name="Freeform 4" id="4">
              <a:extLst>
                <a:ext uri="{C183D7F6-B498-43B3-948B-1728B52AA6E4}">
                  <adec:decorative xmlns:adec="http://schemas.microsoft.com/office/drawing/2017/decorative" val="1"/>
                </a:ext>
              </a:extLst>
            </p:cNvPr>
            <p:cNvSpPr/>
            <p:nvPr/>
          </p:nvSpPr>
          <p:spPr>
            <a:xfrm flipH="false" flipV="false" rot="0">
              <a:off x="0" y="0"/>
              <a:ext cx="1171967" cy="812800"/>
            </a:xfrm>
            <a:custGeom>
              <a:avLst/>
              <a:gdLst/>
              <a:ahLst/>
              <a:cxnLst/>
              <a:rect r="r" b="b" t="t" l="l"/>
              <a:pathLst>
                <a:path h="812800" w="1171967">
                  <a:moveTo>
                    <a:pt x="0" y="0"/>
                  </a:moveTo>
                  <a:lnTo>
                    <a:pt x="1171967" y="0"/>
                  </a:lnTo>
                  <a:lnTo>
                    <a:pt x="1171967" y="812800"/>
                  </a:lnTo>
                  <a:lnTo>
                    <a:pt x="0" y="812800"/>
                  </a:lnTo>
                  <a:close/>
                </a:path>
              </a:pathLst>
            </a:custGeom>
            <a:blipFill>
              <a:blip r:embed="rId2"/>
              <a:stretch>
                <a:fillRect l="-2112" t="0" r="-2112" b="0"/>
              </a:stretch>
            </a:blipFill>
          </p:spPr>
        </p:sp>
      </p:grpSp>
      <p:sp>
        <p:nvSpPr>
          <p:cNvPr name="Freeform 5" id="5">
            <a:extLst>
              <a:ext uri="{C183D7F6-B498-43B3-948B-1728B52AA6E4}">
                <adec:decorative xmlns:adec="http://schemas.microsoft.com/office/drawing/2017/decorative" val="1"/>
              </a:ext>
            </a:extLst>
          </p:cNvPr>
          <p:cNvSpPr/>
          <p:nvPr/>
        </p:nvSpPr>
        <p:spPr>
          <a:xfrm flipH="false" flipV="false" rot="0">
            <a:off x="6224104" y="756000"/>
            <a:ext cx="579896" cy="580952"/>
          </a:xfrm>
          <a:custGeom>
            <a:avLst/>
            <a:gdLst/>
            <a:ahLst/>
            <a:cxnLst/>
            <a:rect r="r" b="b" t="t" l="l"/>
            <a:pathLst>
              <a:path h="580952" w="579896">
                <a:moveTo>
                  <a:pt x="0" y="0"/>
                </a:moveTo>
                <a:lnTo>
                  <a:pt x="579896" y="0"/>
                </a:lnTo>
                <a:lnTo>
                  <a:pt x="579896" y="580952"/>
                </a:lnTo>
                <a:lnTo>
                  <a:pt x="0" y="58095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6" id="6"/>
          <p:cNvSpPr txBox="true"/>
          <p:nvPr/>
        </p:nvSpPr>
        <p:spPr>
          <a:xfrm rot="0">
            <a:off x="6364659" y="99074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2E6E"/>
                </a:solidFill>
                <a:latin typeface="Neue Montreal"/>
                <a:ea typeface="Neue Montreal"/>
                <a:cs typeface="Neue Montreal"/>
                <a:sym typeface="Neue Montreal"/>
              </a:rPr>
              <a:t>Page 9</a:t>
            </a:r>
          </a:p>
        </p:txBody>
      </p:sp>
      <p:sp>
        <p:nvSpPr>
          <p:cNvPr name="TextBox 7" id="7"/>
          <p:cNvSpPr txBox="true"/>
          <p:nvPr/>
        </p:nvSpPr>
        <p:spPr>
          <a:xfrm rot="0">
            <a:off x="4087553" y="9907425"/>
            <a:ext cx="2277106" cy="207645"/>
          </a:xfrm>
          <a:prstGeom prst="rect">
            <a:avLst/>
          </a:prstGeom>
        </p:spPr>
        <p:txBody>
          <a:bodyPr anchor="t" rtlCol="false" tIns="0" lIns="0" bIns="0" rIns="0">
            <a:spAutoFit/>
          </a:bodyPr>
          <a:lstStyle/>
          <a:p>
            <a:pPr algn="r">
              <a:lnSpc>
                <a:spcPts val="1679"/>
              </a:lnSpc>
              <a:spcBef>
                <a:spcPct val="0"/>
              </a:spcBef>
            </a:pPr>
            <a:r>
              <a:rPr lang="en-US" sz="1200">
                <a:solidFill>
                  <a:srgbClr val="002E6E"/>
                </a:solidFill>
                <a:latin typeface="Neue Montreal"/>
                <a:ea typeface="Neue Montreal"/>
                <a:cs typeface="Neue Montreal"/>
                <a:sym typeface="Neue Montreal"/>
              </a:rPr>
              <a:t>ESG Report 2030 • </a:t>
            </a:r>
          </a:p>
        </p:txBody>
      </p:sp>
      <p:sp>
        <p:nvSpPr>
          <p:cNvPr name="TextBox 8" id="8"/>
          <p:cNvSpPr txBox="true"/>
          <p:nvPr/>
        </p:nvSpPr>
        <p:spPr>
          <a:xfrm rot="0">
            <a:off x="756000" y="870300"/>
            <a:ext cx="4836071" cy="591693"/>
          </a:xfrm>
          <a:prstGeom prst="rect">
            <a:avLst/>
          </a:prstGeom>
        </p:spPr>
        <p:txBody>
          <a:bodyPr anchor="t" rtlCol="false" tIns="0" lIns="0" bIns="0" rIns="0">
            <a:spAutoFit/>
          </a:bodyPr>
          <a:lstStyle/>
          <a:p>
            <a:pPr algn="l" marL="0" indent="0" lvl="1">
              <a:lnSpc>
                <a:spcPts val="4371"/>
              </a:lnSpc>
              <a:spcBef>
                <a:spcPct val="0"/>
              </a:spcBef>
            </a:pPr>
            <a:r>
              <a:rPr lang="en-US" sz="4650" spc="-93" strike="noStrike" u="none">
                <a:solidFill>
                  <a:srgbClr val="002E6E"/>
                </a:solidFill>
                <a:latin typeface="Neue Montreal"/>
                <a:ea typeface="Neue Montreal"/>
                <a:cs typeface="Neue Montreal"/>
                <a:sym typeface="Neue Montreal"/>
              </a:rPr>
              <a:t>DISCLAIMER</a:t>
            </a:r>
          </a:p>
        </p:txBody>
      </p:sp>
      <p:sp>
        <p:nvSpPr>
          <p:cNvPr name="TextBox 9" id="9"/>
          <p:cNvSpPr txBox="true"/>
          <p:nvPr/>
        </p:nvSpPr>
        <p:spPr>
          <a:xfrm rot="0">
            <a:off x="756000" y="7404611"/>
            <a:ext cx="6001948" cy="1674495"/>
          </a:xfrm>
          <a:prstGeom prst="rect">
            <a:avLst/>
          </a:prstGeom>
        </p:spPr>
        <p:txBody>
          <a:bodyPr anchor="t" rtlCol="false" tIns="0" lIns="0" bIns="0" rIns="0">
            <a:spAutoFit/>
          </a:bodyPr>
          <a:lstStyle/>
          <a:p>
            <a:pPr algn="just">
              <a:lnSpc>
                <a:spcPts val="1679"/>
              </a:lnSpc>
            </a:pPr>
            <a:r>
              <a:rPr lang="en-US" sz="1200">
                <a:solidFill>
                  <a:srgbClr val="002E6E"/>
                </a:solidFill>
                <a:latin typeface="Neue Montreal"/>
                <a:ea typeface="Neue Montreal"/>
                <a:cs typeface="Neue Montreal"/>
                <a:sym typeface="Neue Montreal"/>
              </a:rPr>
              <a:t>There are instances when governing bodies require disclaimers on the contents of a report. So, it’s good to consult your legal team on what needs to be disclosed in the interest of legal compliance. </a:t>
            </a:r>
          </a:p>
          <a:p>
            <a:pPr algn="just">
              <a:lnSpc>
                <a:spcPts val="1679"/>
              </a:lnSpc>
            </a:pPr>
          </a:p>
          <a:p>
            <a:pPr algn="just">
              <a:lnSpc>
                <a:spcPts val="1679"/>
              </a:lnSpc>
              <a:spcBef>
                <a:spcPct val="0"/>
              </a:spcBef>
            </a:pPr>
            <a:r>
              <a:rPr lang="en-US" sz="1200">
                <a:solidFill>
                  <a:srgbClr val="002E6E"/>
                </a:solidFill>
                <a:latin typeface="Neue Montreal"/>
                <a:ea typeface="Neue Montreal"/>
                <a:cs typeface="Neue Montreal"/>
                <a:sym typeface="Neue Montreal"/>
              </a:rPr>
              <a:t>These can include discussions on the scope and limitations of the report, disclosures about your product or service, or even disclaimers on forward-looking statements in your material. Before publishing anything, check with your legal team to ensure that you’re complying with your territory’s laws.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DAG5n2XQ_Ek</dc:identifier>
  <dcterms:modified xsi:type="dcterms:W3CDTF">2011-08-01T06:04:30Z</dcterms:modified>
  <cp:revision>1</cp:revision>
  <dc:title>Esg Template Rigo</dc:title>
</cp:coreProperties>
</file>